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0"/>
  </p:notesMasterIdLst>
  <p:sldIdLst>
    <p:sldId id="594" r:id="rId2"/>
    <p:sldId id="595" r:id="rId3"/>
    <p:sldId id="596" r:id="rId4"/>
    <p:sldId id="597" r:id="rId5"/>
    <p:sldId id="600" r:id="rId6"/>
    <p:sldId id="601" r:id="rId7"/>
    <p:sldId id="602" r:id="rId8"/>
    <p:sldId id="603" r:id="rId9"/>
    <p:sldId id="613" r:id="rId10"/>
    <p:sldId id="612" r:id="rId11"/>
    <p:sldId id="604" r:id="rId12"/>
    <p:sldId id="605" r:id="rId13"/>
    <p:sldId id="607" r:id="rId14"/>
    <p:sldId id="608" r:id="rId15"/>
    <p:sldId id="609" r:id="rId16"/>
    <p:sldId id="611" r:id="rId17"/>
    <p:sldId id="610" r:id="rId18"/>
    <p:sldId id="40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60" d="100"/>
          <a:sy n="60" d="100"/>
        </p:scale>
        <p:origin x="-1842" y="-612"/>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569C9-1036-4565-B537-F44CDEA6552C}" type="datetimeFigureOut">
              <a:rPr lang="en-US" smtClean="0"/>
              <a:pPr/>
              <a:t>6/2/2012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1C0D8B-7DF8-4336-A296-38DE6931CA96}" type="slidenum">
              <a:rPr lang="en-US" smtClean="0"/>
              <a:pPr/>
              <a:t>‹#›</a:t>
            </a:fld>
            <a:endParaRPr lang="en-US"/>
          </a:p>
        </p:txBody>
      </p:sp>
    </p:spTree>
    <p:extLst>
      <p:ext uri="{BB962C8B-B14F-4D97-AF65-F5344CB8AC3E}">
        <p14:creationId xmlns:p14="http://schemas.microsoft.com/office/powerpoint/2010/main" val="3582604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6/2/2012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6/2/2012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6/2/2012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91030B-9593-45CE-AA31-4430EF7A5D91}" type="datetimeFigureOut">
              <a:rPr lang="en-US" smtClean="0"/>
              <a:pPr/>
              <a:t>6/2/2012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91030B-9593-45CE-AA31-4430EF7A5D91}" type="datetimeFigureOut">
              <a:rPr lang="en-US" smtClean="0"/>
              <a:pPr/>
              <a:t>6/2/2012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91030B-9593-45CE-AA31-4430EF7A5D91}" type="datetimeFigureOut">
              <a:rPr lang="en-US" smtClean="0"/>
              <a:pPr/>
              <a:t>6/2/2012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91030B-9593-45CE-AA31-4430EF7A5D91}" type="datetimeFigureOut">
              <a:rPr lang="en-US" smtClean="0"/>
              <a:pPr/>
              <a:t>6/2/2012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91030B-9593-45CE-AA31-4430EF7A5D91}" type="datetimeFigureOut">
              <a:rPr lang="en-US" smtClean="0"/>
              <a:pPr/>
              <a:t>6/2/2012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91030B-9593-45CE-AA31-4430EF7A5D91}" type="datetimeFigureOut">
              <a:rPr lang="en-US" smtClean="0"/>
              <a:pPr/>
              <a:t>6/2/2012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91030B-9593-45CE-AA31-4430EF7A5D91}" type="datetimeFigureOut">
              <a:rPr lang="en-US" smtClean="0"/>
              <a:pPr/>
              <a:t>6/2/2012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91030B-9593-45CE-AA31-4430EF7A5D91}" type="datetimeFigureOut">
              <a:rPr lang="en-US" smtClean="0"/>
              <a:pPr/>
              <a:t>6/2/2012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E548E-32AD-4166-AF27-ACF58AAE0C3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91030B-9593-45CE-AA31-4430EF7A5D91}" type="datetimeFigureOut">
              <a:rPr lang="en-US" smtClean="0"/>
              <a:pPr/>
              <a:t>6/2/2012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4E548E-32AD-4166-AF27-ACF58AAE0C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Theory of Event Expressions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Tool </a:t>
            </a:r>
            <a:r>
              <a:rPr lang="en-US" dirty="0"/>
              <a:t>to design motions directly from symbols. </a:t>
            </a:r>
            <a:endParaRPr lang="en-US" dirty="0" smtClean="0"/>
          </a:p>
          <a:p>
            <a:r>
              <a:rPr lang="en-US" dirty="0" smtClean="0"/>
              <a:t>This </a:t>
            </a:r>
            <a:r>
              <a:rPr lang="en-US" dirty="0"/>
              <a:t>theory is general enough to allow arbitrary motion to be symbolically described but is also detailed enough to allow the designer or the robot to precise the generated behavior to the most fundamental details. </a:t>
            </a:r>
            <a:endParaRPr lang="en-US" dirty="0" smtClean="0"/>
          </a:p>
          <a:p>
            <a:r>
              <a:rPr lang="en-US" dirty="0" smtClean="0"/>
              <a:t>Our </a:t>
            </a:r>
            <a:r>
              <a:rPr lang="en-US" dirty="0"/>
              <a:t>main concept is that the motion is a </a:t>
            </a:r>
            <a:r>
              <a:rPr lang="en-US" u="sng" dirty="0"/>
              <a:t>sequence of symbols</a:t>
            </a:r>
            <a:r>
              <a:rPr lang="en-US" dirty="0"/>
              <a:t>, each symbol corresponding to an elementary action such as shaking head for answering “yes”. </a:t>
            </a:r>
            <a:endParaRPr lang="en-US" dirty="0" smtClean="0"/>
          </a:p>
          <a:p>
            <a:r>
              <a:rPr lang="en-US" dirty="0" smtClean="0"/>
              <a:t>We </a:t>
            </a:r>
            <a:r>
              <a:rPr lang="en-US" dirty="0"/>
              <a:t>will call them </a:t>
            </a:r>
            <a:r>
              <a:rPr lang="en-US" u="sng" dirty="0"/>
              <a:t>primitive motions</a:t>
            </a:r>
            <a:r>
              <a:rPr lang="en-US" dirty="0"/>
              <a:t>. </a:t>
            </a:r>
            <a:endParaRPr lang="en-US" dirty="0" smtClean="0"/>
          </a:p>
          <a:p>
            <a:r>
              <a:rPr lang="en-US" dirty="0" smtClean="0"/>
              <a:t>The </a:t>
            </a:r>
            <a:r>
              <a:rPr lang="en-US" u="sng" dirty="0"/>
              <a:t>complex motions</a:t>
            </a:r>
            <a:r>
              <a:rPr lang="en-US" dirty="0"/>
              <a:t> are created by combining primitive motions.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Event Expressions to specify languages of motions and behaviors</a:t>
            </a:r>
            <a:endParaRPr lang="en-US" dirty="0"/>
          </a:p>
        </p:txBody>
      </p:sp>
      <p:sp>
        <p:nvSpPr>
          <p:cNvPr id="3" name="Content Placeholder 2"/>
          <p:cNvSpPr>
            <a:spLocks noGrp="1"/>
          </p:cNvSpPr>
          <p:nvPr>
            <p:ph idx="1"/>
          </p:nvPr>
        </p:nvSpPr>
        <p:spPr>
          <a:xfrm>
            <a:off x="457200" y="1981200"/>
            <a:ext cx="8229600" cy="4144963"/>
          </a:xfrm>
        </p:spPr>
        <p:txBody>
          <a:bodyPr>
            <a:normAutofit fontScale="92500"/>
          </a:bodyPr>
          <a:lstStyle/>
          <a:p>
            <a:r>
              <a:rPr lang="en-US" dirty="0" smtClean="0"/>
              <a:t>The </a:t>
            </a:r>
            <a:r>
              <a:rPr lang="en-US" dirty="0"/>
              <a:t>base ideas of event expressions are these: </a:t>
            </a:r>
            <a:endParaRPr lang="en-US" dirty="0" smtClean="0"/>
          </a:p>
          <a:p>
            <a:pPr lvl="1"/>
            <a:r>
              <a:rPr lang="en-US" b="1" dirty="0" smtClean="0"/>
              <a:t>(</a:t>
            </a:r>
            <a:r>
              <a:rPr lang="en-US" b="1" dirty="0"/>
              <a:t>1)</a:t>
            </a:r>
            <a:r>
              <a:rPr lang="en-US" dirty="0"/>
              <a:t> Symbol  (represented by sequence of characters) is a basic event or a set of basic events synchronized and executed in parallel. </a:t>
            </a:r>
            <a:endParaRPr lang="en-US" dirty="0" smtClean="0"/>
          </a:p>
          <a:p>
            <a:pPr lvl="1"/>
            <a:r>
              <a:rPr lang="en-US" b="1" dirty="0" smtClean="0"/>
              <a:t>(</a:t>
            </a:r>
            <a:r>
              <a:rPr lang="en-US" b="1" dirty="0"/>
              <a:t>2)</a:t>
            </a:r>
            <a:r>
              <a:rPr lang="en-US" dirty="0"/>
              <a:t> Symbols can be </a:t>
            </a:r>
            <a:r>
              <a:rPr lang="en-US" dirty="0">
                <a:solidFill>
                  <a:srgbClr val="FF0000"/>
                </a:solidFill>
              </a:rPr>
              <a:t>connected in parallel </a:t>
            </a:r>
            <a:r>
              <a:rPr lang="en-US" dirty="0"/>
              <a:t>(for instance, </a:t>
            </a:r>
            <a:r>
              <a:rPr lang="en-US" i="1" dirty="0"/>
              <a:t>(a)</a:t>
            </a:r>
            <a:r>
              <a:rPr lang="en-US" dirty="0"/>
              <a:t> text spoken, </a:t>
            </a:r>
            <a:r>
              <a:rPr lang="en-US" i="1" dirty="0"/>
              <a:t>(b)</a:t>
            </a:r>
            <a:r>
              <a:rPr lang="en-US" dirty="0"/>
              <a:t> leg motion, and </a:t>
            </a:r>
            <a:r>
              <a:rPr lang="en-US" i="1" dirty="0"/>
              <a:t>(c)</a:t>
            </a:r>
            <a:r>
              <a:rPr lang="en-US" dirty="0"/>
              <a:t> hand motion can be created relatively independently and combined in parallel). Connecting symbols in parallel creates new symbols that can be used as </a:t>
            </a:r>
            <a:r>
              <a:rPr lang="en-US" dirty="0" smtClean="0"/>
              <a:t>macros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For </a:t>
            </a:r>
            <a:r>
              <a:rPr lang="en-US" dirty="0"/>
              <a:t>instance, assuming that concatenation is a deterministic operator and union is a probabilistic operator with equal probabilities of both arguments, there is a probability of ½ that the robot will greet with motion </a:t>
            </a:r>
            <a:r>
              <a:rPr lang="en-US" b="1" i="1" dirty="0" err="1"/>
              <a:t>Wave_Hand_Up</a:t>
            </a:r>
            <a:r>
              <a:rPr lang="en-US" b="1" i="1" dirty="0"/>
              <a:t>  </a:t>
            </a:r>
            <a:r>
              <a:rPr lang="en-US" b="1" i="1" baseline="30000" dirty="0"/>
              <a:t>o</a:t>
            </a:r>
            <a:r>
              <a:rPr lang="en-US" b="1" i="1" dirty="0"/>
              <a:t>   </a:t>
            </a:r>
            <a:r>
              <a:rPr lang="en-US" b="1" i="1" dirty="0" err="1"/>
              <a:t>Say_Hello</a:t>
            </a:r>
            <a:r>
              <a:rPr lang="en-US" dirty="0"/>
              <a:t> .  </a:t>
            </a:r>
            <a:endParaRPr lang="en-US" dirty="0" smtClean="0"/>
          </a:p>
          <a:p>
            <a:endParaRPr lang="en-US" dirty="0"/>
          </a:p>
          <a:p>
            <a:r>
              <a:rPr lang="en-US" dirty="0" smtClean="0"/>
              <a:t>Assuming </a:t>
            </a:r>
            <a:r>
              <a:rPr lang="en-US" dirty="0"/>
              <a:t>that all operators are probabilistic operators with equal probabilities of both arguments, for event expression</a:t>
            </a:r>
            <a:r>
              <a:rPr lang="en-US" b="1" i="1" dirty="0"/>
              <a:t> </a:t>
            </a:r>
            <a:r>
              <a:rPr lang="en-US" b="1" i="1" dirty="0" err="1"/>
              <a:t>Wave_Hand_Up</a:t>
            </a:r>
            <a:r>
              <a:rPr lang="en-US" b="1" i="1" dirty="0"/>
              <a:t>  </a:t>
            </a:r>
            <a:r>
              <a:rPr lang="en-US" b="1" i="1" baseline="30000" dirty="0"/>
              <a:t>o</a:t>
            </a:r>
            <a:r>
              <a:rPr lang="en-US" b="1" i="1" dirty="0"/>
              <a:t>   </a:t>
            </a:r>
            <a:r>
              <a:rPr lang="en-US" b="1" i="1" dirty="0" err="1"/>
              <a:t>Say_Hello</a:t>
            </a:r>
            <a:r>
              <a:rPr lang="en-US" dirty="0"/>
              <a:t>   there is a probability of ½   that the robot will greet with one of the following four motions, each with the same probability: </a:t>
            </a:r>
            <a:endParaRPr lang="en-US" dirty="0" smtClean="0"/>
          </a:p>
          <a:p>
            <a:pPr lvl="1"/>
            <a:r>
              <a:rPr lang="en-US" b="1" dirty="0" smtClean="0"/>
              <a:t>(</a:t>
            </a:r>
            <a:r>
              <a:rPr lang="en-US" b="1" dirty="0"/>
              <a:t>1)</a:t>
            </a:r>
            <a:r>
              <a:rPr lang="en-US" dirty="0"/>
              <a:t>  </a:t>
            </a:r>
            <a:r>
              <a:rPr lang="en-US" b="1" i="1" dirty="0" err="1"/>
              <a:t>Wave_Hand_Up</a:t>
            </a:r>
            <a:r>
              <a:rPr lang="en-US" b="1" i="1" dirty="0"/>
              <a:t>  </a:t>
            </a:r>
            <a:r>
              <a:rPr lang="en-US" b="1" i="1" baseline="30000" dirty="0"/>
              <a:t>o</a:t>
            </a:r>
            <a:r>
              <a:rPr lang="en-US" b="1" i="1" dirty="0"/>
              <a:t>   </a:t>
            </a:r>
            <a:r>
              <a:rPr lang="en-US" b="1" i="1" dirty="0" err="1"/>
              <a:t>Say_Hello</a:t>
            </a:r>
            <a:r>
              <a:rPr lang="en-US" dirty="0"/>
              <a:t> </a:t>
            </a:r>
            <a:r>
              <a:rPr lang="en-US" dirty="0" smtClean="0"/>
              <a:t>,</a:t>
            </a:r>
          </a:p>
          <a:p>
            <a:pPr lvl="1"/>
            <a:r>
              <a:rPr lang="en-US" b="1" dirty="0" smtClean="0"/>
              <a:t>(</a:t>
            </a:r>
            <a:r>
              <a:rPr lang="en-US" b="1" dirty="0"/>
              <a:t>2)</a:t>
            </a:r>
            <a:r>
              <a:rPr lang="en-US" b="1" i="1" dirty="0"/>
              <a:t> </a:t>
            </a:r>
            <a:r>
              <a:rPr lang="en-US" b="1" i="1" dirty="0" err="1"/>
              <a:t>Wave_Hand_Up</a:t>
            </a:r>
            <a:r>
              <a:rPr lang="en-US" b="1" i="1" dirty="0"/>
              <a:t> , </a:t>
            </a:r>
            <a:endParaRPr lang="en-US" b="1" i="1" dirty="0" smtClean="0"/>
          </a:p>
          <a:p>
            <a:pPr lvl="1"/>
            <a:r>
              <a:rPr lang="en-US" b="1" dirty="0" smtClean="0"/>
              <a:t>(</a:t>
            </a:r>
            <a:r>
              <a:rPr lang="en-US" b="1" dirty="0"/>
              <a:t>3)</a:t>
            </a:r>
            <a:r>
              <a:rPr lang="en-US" b="1" i="1" dirty="0"/>
              <a:t>  </a:t>
            </a:r>
            <a:r>
              <a:rPr lang="en-US" b="1" i="1" dirty="0" err="1"/>
              <a:t>Say_Hello</a:t>
            </a:r>
            <a:r>
              <a:rPr lang="en-US" b="1" i="1" dirty="0"/>
              <a:t> </a:t>
            </a:r>
            <a:r>
              <a:rPr lang="en-US" b="1" i="1" dirty="0" smtClean="0"/>
              <a:t>,</a:t>
            </a:r>
          </a:p>
          <a:p>
            <a:pPr lvl="1"/>
            <a:r>
              <a:rPr lang="en-US" b="1" i="1" dirty="0" smtClean="0"/>
              <a:t> </a:t>
            </a:r>
            <a:r>
              <a:rPr lang="en-US" b="1" dirty="0"/>
              <a:t>(4)</a:t>
            </a:r>
            <a:r>
              <a:rPr lang="en-US" b="1" i="1" dirty="0"/>
              <a:t> </a:t>
            </a:r>
            <a:r>
              <a:rPr lang="en-US" dirty="0"/>
              <a:t>Nothing will happen.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382000" cy="5181600"/>
          </a:xfrm>
        </p:spPr>
        <p:txBody>
          <a:bodyPr>
            <a:normAutofit fontScale="70000" lnSpcReduction="20000"/>
          </a:bodyPr>
          <a:lstStyle/>
          <a:p>
            <a:r>
              <a:rPr lang="en-US" dirty="0"/>
              <a:t>As we see, in this case for each of two arguments of concatenation there is the probability of ½ that it happens and probability of ½ that it does not happen. </a:t>
            </a:r>
            <a:endParaRPr lang="en-US" dirty="0" smtClean="0"/>
          </a:p>
          <a:p>
            <a:r>
              <a:rPr lang="en-US" dirty="0" smtClean="0"/>
              <a:t>Similarly</a:t>
            </a:r>
            <a:r>
              <a:rPr lang="en-US" dirty="0"/>
              <a:t>, the user of the editor can use many operators, deterministic or probabilistic to define event expressions. </a:t>
            </a:r>
            <a:endParaRPr lang="en-US" dirty="0" smtClean="0"/>
          </a:p>
          <a:p>
            <a:r>
              <a:rPr lang="en-US" dirty="0" smtClean="0"/>
              <a:t>Several </a:t>
            </a:r>
            <a:r>
              <a:rPr lang="en-US" dirty="0"/>
              <a:t>such operators are created for any standard operator of regular expression. </a:t>
            </a:r>
            <a:endParaRPr lang="en-US" dirty="0" smtClean="0"/>
          </a:p>
          <a:p>
            <a:r>
              <a:rPr lang="en-US" dirty="0" smtClean="0"/>
              <a:t>Next</a:t>
            </a:r>
            <a:r>
              <a:rPr lang="en-US" dirty="0"/>
              <a:t>, the user can define his/her own new operators. </a:t>
            </a:r>
            <a:endParaRPr lang="en-US" dirty="0" smtClean="0"/>
          </a:p>
          <a:p>
            <a:r>
              <a:rPr lang="en-US" dirty="0" smtClean="0"/>
              <a:t>These </a:t>
            </a:r>
            <a:r>
              <a:rPr lang="en-US" dirty="0"/>
              <a:t>operators can have </a:t>
            </a:r>
            <a:r>
              <a:rPr lang="en-US" u="sng" dirty="0"/>
              <a:t>temporal, multiple-valued and probabilistic/deterministic nature.</a:t>
            </a:r>
            <a:r>
              <a:rPr lang="en-US" dirty="0"/>
              <a:t> </a:t>
            </a:r>
            <a:endParaRPr lang="en-US" dirty="0" smtClean="0"/>
          </a:p>
          <a:p>
            <a:r>
              <a:rPr lang="en-US" dirty="0" smtClean="0"/>
              <a:t>Our </a:t>
            </a:r>
            <a:r>
              <a:rPr lang="en-US" dirty="0"/>
              <a:t>system of Event Expressions and corresponding state machines uses an expanded set of operators taken from multiple-valued logic; </a:t>
            </a:r>
            <a:r>
              <a:rPr lang="en-US" u="sng" dirty="0"/>
              <a:t>literals, MAX, MIN, truncated-sum, Modulo-addition</a:t>
            </a:r>
            <a:r>
              <a:rPr lang="en-US" dirty="0"/>
              <a:t> and others. </a:t>
            </a:r>
            <a:endParaRPr lang="en-US" dirty="0" smtClean="0"/>
          </a:p>
          <a:p>
            <a:r>
              <a:rPr lang="en-US" dirty="0" smtClean="0"/>
              <a:t>The </a:t>
            </a:r>
            <a:r>
              <a:rPr lang="en-US" dirty="0"/>
              <a:t>symbols are interpreted as having numerical values for them. </a:t>
            </a:r>
            <a:endParaRPr lang="en-US" dirty="0" smtClean="0"/>
          </a:p>
          <a:p>
            <a:r>
              <a:rPr lang="en-US" dirty="0" smtClean="0"/>
              <a:t>This </a:t>
            </a:r>
            <a:r>
              <a:rPr lang="en-US" dirty="0"/>
              <a:t>allows also for interpolation (</a:t>
            </a:r>
            <a:r>
              <a:rPr lang="en-US" dirty="0" err="1"/>
              <a:t>Hermite</a:t>
            </a:r>
            <a:r>
              <a:rPr lang="en-US" dirty="0"/>
              <a:t>, </a:t>
            </a:r>
            <a:r>
              <a:rPr lang="en-US" dirty="0" err="1"/>
              <a:t>Spline</a:t>
            </a:r>
            <a:r>
              <a:rPr lang="en-US" dirty="0"/>
              <a:t>, Radial Basis) and spectral operators based on Fast Fourier Transform (FFT). </a:t>
            </a:r>
          </a:p>
        </p:txBody>
      </p:sp>
      <p:sp>
        <p:nvSpPr>
          <p:cNvPr id="4" name="TextBox 3"/>
          <p:cNvSpPr txBox="1"/>
          <p:nvPr/>
        </p:nvSpPr>
        <p:spPr>
          <a:xfrm>
            <a:off x="685800" y="228600"/>
            <a:ext cx="8001000" cy="769441"/>
          </a:xfrm>
          <a:prstGeom prst="rect">
            <a:avLst/>
          </a:prstGeom>
          <a:noFill/>
        </p:spPr>
        <p:txBody>
          <a:bodyPr wrap="square" rtlCol="0">
            <a:spAutoFit/>
          </a:bodyPr>
          <a:lstStyle/>
          <a:p>
            <a:pPr algn="ctr"/>
            <a:r>
              <a:rPr lang="en-US" sz="4400" b="1" dirty="0" smtClean="0">
                <a:solidFill>
                  <a:srgbClr val="00B0F0"/>
                </a:solidFill>
                <a:effectLst>
                  <a:outerShdw blurRad="38100" dist="38100" dir="2700000" algn="tl">
                    <a:srgbClr val="000000">
                      <a:alpha val="43137"/>
                    </a:srgbClr>
                  </a:outerShdw>
                </a:effectLst>
              </a:rPr>
              <a:t>Extending to Event Expressions</a:t>
            </a:r>
            <a:endParaRPr lang="en-US" sz="4400" b="1" dirty="0">
              <a:solidFill>
                <a:srgbClr val="00B0F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 </a:t>
            </a:r>
            <a:r>
              <a:rPr lang="en-US" sz="5400" b="1" dirty="0" err="1" smtClean="0">
                <a:solidFill>
                  <a:srgbClr val="FF0000"/>
                </a:solidFill>
                <a:effectLst>
                  <a:outerShdw blurRad="38100" dist="38100" dir="2700000" algn="tl">
                    <a:srgbClr val="000000">
                      <a:alpha val="43137"/>
                    </a:srgbClr>
                  </a:outerShdw>
                </a:effectLst>
              </a:rPr>
              <a:t>Brzozowski’s</a:t>
            </a:r>
            <a:r>
              <a:rPr lang="en-US" sz="5400" b="1" dirty="0" smtClean="0">
                <a:solidFill>
                  <a:srgbClr val="FF0000"/>
                </a:solidFill>
                <a:effectLst>
                  <a:outerShdw blurRad="38100" dist="38100" dir="2700000" algn="tl">
                    <a:srgbClr val="000000">
                      <a:alpha val="43137"/>
                    </a:srgbClr>
                  </a:outerShdw>
                </a:effectLst>
              </a:rPr>
              <a:t> derivatives</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143000"/>
            <a:ext cx="8610600" cy="5257800"/>
          </a:xfrm>
        </p:spPr>
        <p:txBody>
          <a:bodyPr>
            <a:normAutofit fontScale="85000" lnSpcReduction="10000"/>
          </a:bodyPr>
          <a:lstStyle/>
          <a:p>
            <a:r>
              <a:rPr lang="en-US" dirty="0" smtClean="0"/>
              <a:t>All </a:t>
            </a:r>
            <a:r>
              <a:rPr lang="en-US" dirty="0"/>
              <a:t>words of </a:t>
            </a:r>
            <a:r>
              <a:rPr lang="en-US" i="1" dirty="0"/>
              <a:t>E</a:t>
            </a:r>
            <a:r>
              <a:rPr lang="en-US" dirty="0"/>
              <a:t>, starting from letter </a:t>
            </a:r>
            <a:r>
              <a:rPr lang="en-US" dirty="0" err="1"/>
              <a:t>X</a:t>
            </a:r>
            <a:r>
              <a:rPr lang="en-US" baseline="-25000" dirty="0" err="1"/>
              <a:t>j</a:t>
            </a:r>
            <a:r>
              <a:rPr lang="en-US" dirty="0"/>
              <a:t> є X.  If the letter is removed from the front of each word from the set, a new language is created, referred to as left-side-derivative of language </a:t>
            </a:r>
            <a:r>
              <a:rPr lang="en-US" i="1" dirty="0"/>
              <a:t>E</a:t>
            </a:r>
            <a:r>
              <a:rPr lang="en-US" dirty="0"/>
              <a:t> by letter </a:t>
            </a:r>
            <a:r>
              <a:rPr lang="en-US" i="1" dirty="0" err="1"/>
              <a:t>X</a:t>
            </a:r>
            <a:r>
              <a:rPr lang="en-US" i="1" baseline="-25000" dirty="0" err="1"/>
              <a:t>j</a:t>
            </a:r>
            <a:r>
              <a:rPr lang="en-US" i="1" dirty="0"/>
              <a:t>.   </a:t>
            </a:r>
            <a:endParaRPr lang="en-US" i="1" dirty="0" smtClean="0"/>
          </a:p>
          <a:p>
            <a:endParaRPr lang="en-US" dirty="0" smtClean="0"/>
          </a:p>
          <a:p>
            <a:r>
              <a:rPr lang="en-US" dirty="0" smtClean="0"/>
              <a:t>This </a:t>
            </a:r>
            <a:r>
              <a:rPr lang="en-US" dirty="0"/>
              <a:t>new language is now denoted by E/</a:t>
            </a:r>
            <a:r>
              <a:rPr lang="en-US" dirty="0" err="1"/>
              <a:t>X</a:t>
            </a:r>
            <a:r>
              <a:rPr lang="en-US" baseline="-25000" dirty="0" err="1"/>
              <a:t>j</a:t>
            </a:r>
            <a:r>
              <a:rPr lang="en-US" dirty="0"/>
              <a:t>.  </a:t>
            </a:r>
            <a:endParaRPr lang="en-US" dirty="0" smtClean="0"/>
          </a:p>
          <a:p>
            <a:endParaRPr lang="en-US" dirty="0" smtClean="0"/>
          </a:p>
          <a:p>
            <a:r>
              <a:rPr lang="en-US" dirty="0" smtClean="0"/>
              <a:t>A </a:t>
            </a:r>
            <a:r>
              <a:rPr lang="en-US" b="1" dirty="0">
                <a:solidFill>
                  <a:srgbClr val="FF0000"/>
                </a:solidFill>
                <a:effectLst>
                  <a:outerShdw blurRad="38100" dist="38100" dir="2700000" algn="tl">
                    <a:srgbClr val="000000">
                      <a:alpha val="43137"/>
                    </a:srgbClr>
                  </a:outerShdw>
                </a:effectLst>
              </a:rPr>
              <a:t>derivative for word s </a:t>
            </a:r>
            <a:r>
              <a:rPr lang="en-US" dirty="0"/>
              <a:t>= X</a:t>
            </a:r>
            <a:r>
              <a:rPr lang="en-US" baseline="-25000" dirty="0"/>
              <a:t>i1</a:t>
            </a:r>
            <a:r>
              <a:rPr lang="en-US" dirty="0"/>
              <a:t>, X</a:t>
            </a:r>
            <a:r>
              <a:rPr lang="en-US" baseline="-25000" dirty="0"/>
              <a:t>i2</a:t>
            </a:r>
            <a:r>
              <a:rPr lang="en-US" dirty="0"/>
              <a:t>…</a:t>
            </a:r>
            <a:r>
              <a:rPr lang="en-US" dirty="0" err="1"/>
              <a:t>X</a:t>
            </a:r>
            <a:r>
              <a:rPr lang="en-US" baseline="-25000" dirty="0" err="1"/>
              <a:t>in</a:t>
            </a:r>
            <a:r>
              <a:rPr lang="en-US" baseline="-25000" dirty="0"/>
              <a:t> </a:t>
            </a:r>
            <a:r>
              <a:rPr lang="en-US" dirty="0"/>
              <a:t>is defined as follows: </a:t>
            </a:r>
            <a:endParaRPr lang="en-US" dirty="0" smtClean="0"/>
          </a:p>
          <a:p>
            <a:pPr lvl="1">
              <a:buNone/>
            </a:pPr>
            <a:r>
              <a:rPr lang="en-US" sz="3600" b="1" dirty="0" smtClean="0">
                <a:solidFill>
                  <a:srgbClr val="00B0F0"/>
                </a:solidFill>
                <a:effectLst>
                  <a:outerShdw blurRad="38100" dist="38100" dir="2700000" algn="tl">
                    <a:srgbClr val="000000">
                      <a:alpha val="43137"/>
                    </a:srgbClr>
                  </a:outerShdw>
                </a:effectLst>
              </a:rPr>
              <a:t> </a:t>
            </a:r>
            <a:r>
              <a:rPr lang="en-US" sz="3600" b="1" dirty="0">
                <a:solidFill>
                  <a:srgbClr val="00B0F0"/>
                </a:solidFill>
                <a:effectLst>
                  <a:outerShdw blurRad="38100" dist="38100" dir="2700000" algn="tl">
                    <a:srgbClr val="000000">
                      <a:alpha val="43137"/>
                    </a:srgbClr>
                  </a:outerShdw>
                </a:effectLst>
              </a:rPr>
              <a:t>E/</a:t>
            </a:r>
            <a:r>
              <a:rPr lang="en-US" sz="3600" b="1" dirty="0" err="1">
                <a:solidFill>
                  <a:srgbClr val="00B0F0"/>
                </a:solidFill>
                <a:effectLst>
                  <a:outerShdw blurRad="38100" dist="38100" dir="2700000" algn="tl">
                    <a:srgbClr val="000000">
                      <a:alpha val="43137"/>
                    </a:srgbClr>
                  </a:outerShdw>
                </a:effectLst>
              </a:rPr>
              <a:t>X</a:t>
            </a:r>
            <a:r>
              <a:rPr lang="en-US" sz="3600" b="1" baseline="-25000" dirty="0" err="1">
                <a:solidFill>
                  <a:srgbClr val="00B0F0"/>
                </a:solidFill>
                <a:effectLst>
                  <a:outerShdw blurRad="38100" dist="38100" dir="2700000" algn="tl">
                    <a:srgbClr val="000000">
                      <a:alpha val="43137"/>
                    </a:srgbClr>
                  </a:outerShdw>
                </a:effectLst>
              </a:rPr>
              <a:t>j</a:t>
            </a:r>
            <a:r>
              <a:rPr lang="en-US" sz="3600" b="1" baseline="-25000" dirty="0">
                <a:solidFill>
                  <a:srgbClr val="00B0F0"/>
                </a:solidFill>
                <a:effectLst>
                  <a:outerShdw blurRad="38100" dist="38100" dir="2700000" algn="tl">
                    <a:srgbClr val="000000">
                      <a:alpha val="43137"/>
                    </a:srgbClr>
                  </a:outerShdw>
                </a:effectLst>
              </a:rPr>
              <a:t> </a:t>
            </a:r>
            <a:r>
              <a:rPr lang="en-US" sz="3600" b="1" dirty="0">
                <a:solidFill>
                  <a:srgbClr val="00B0F0"/>
                </a:solidFill>
                <a:effectLst>
                  <a:outerShdw blurRad="38100" dist="38100" dir="2700000" algn="tl">
                    <a:srgbClr val="000000">
                      <a:alpha val="43137"/>
                    </a:srgbClr>
                  </a:outerShdw>
                </a:effectLst>
              </a:rPr>
              <a:t>= {s є X* : </a:t>
            </a:r>
            <a:r>
              <a:rPr lang="en-US" sz="3600" b="1" dirty="0" err="1">
                <a:solidFill>
                  <a:srgbClr val="00B0F0"/>
                </a:solidFill>
                <a:effectLst>
                  <a:outerShdw blurRad="38100" dist="38100" dir="2700000" algn="tl">
                    <a:srgbClr val="000000">
                      <a:alpha val="43137"/>
                    </a:srgbClr>
                  </a:outerShdw>
                </a:effectLst>
              </a:rPr>
              <a:t>X</a:t>
            </a:r>
            <a:r>
              <a:rPr lang="en-US" sz="3600" b="1" baseline="-25000" dirty="0" err="1">
                <a:solidFill>
                  <a:srgbClr val="00B0F0"/>
                </a:solidFill>
                <a:effectLst>
                  <a:outerShdw blurRad="38100" dist="38100" dir="2700000" algn="tl">
                    <a:srgbClr val="000000">
                      <a:alpha val="43137"/>
                    </a:srgbClr>
                  </a:outerShdw>
                </a:effectLst>
              </a:rPr>
              <a:t>j</a:t>
            </a:r>
            <a:r>
              <a:rPr lang="en-US" sz="3600" b="1" dirty="0" err="1">
                <a:solidFill>
                  <a:srgbClr val="00B0F0"/>
                </a:solidFill>
                <a:effectLst>
                  <a:outerShdw blurRad="38100" dist="38100" dir="2700000" algn="tl">
                    <a:srgbClr val="000000">
                      <a:alpha val="43137"/>
                    </a:srgbClr>
                  </a:outerShdw>
                </a:effectLst>
              </a:rPr>
              <a:t>s</a:t>
            </a:r>
            <a:r>
              <a:rPr lang="en-US" sz="3600" b="1" dirty="0">
                <a:solidFill>
                  <a:srgbClr val="00B0F0"/>
                </a:solidFill>
                <a:effectLst>
                  <a:outerShdw blurRad="38100" dist="38100" dir="2700000" algn="tl">
                    <a:srgbClr val="000000">
                      <a:alpha val="43137"/>
                    </a:srgbClr>
                  </a:outerShdw>
                </a:effectLst>
              </a:rPr>
              <a:t> є E}. </a:t>
            </a:r>
            <a:endParaRPr lang="en-US" sz="3600" b="1" dirty="0" smtClean="0">
              <a:solidFill>
                <a:srgbClr val="00B0F0"/>
              </a:solidFill>
              <a:effectLst>
                <a:outerShdw blurRad="38100" dist="38100" dir="2700000" algn="tl">
                  <a:srgbClr val="000000">
                    <a:alpha val="43137"/>
                  </a:srgbClr>
                </a:outerShdw>
              </a:effectLst>
            </a:endParaRPr>
          </a:p>
          <a:p>
            <a:endParaRPr lang="en-US" dirty="0" smtClean="0"/>
          </a:p>
          <a:p>
            <a:r>
              <a:rPr lang="en-US" dirty="0" smtClean="0"/>
              <a:t>As </a:t>
            </a:r>
            <a:r>
              <a:rPr lang="en-US" dirty="0"/>
              <a:t>inherent laws of </a:t>
            </a:r>
            <a:r>
              <a:rPr lang="en-US" dirty="0" err="1"/>
              <a:t>Brzozowski’s</a:t>
            </a:r>
            <a:r>
              <a:rPr lang="en-US" dirty="0"/>
              <a:t> derivative method, the following properties </a:t>
            </a:r>
            <a:r>
              <a:rPr lang="en-US" b="1" dirty="0"/>
              <a:t>P</a:t>
            </a:r>
            <a:r>
              <a:rPr lang="en-US" b="1" baseline="-25000" dirty="0"/>
              <a:t>i</a:t>
            </a:r>
            <a:r>
              <a:rPr lang="en-US" dirty="0"/>
              <a:t> always hold true</a:t>
            </a: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dirty="0" smtClean="0"/>
              <a:t>Recursive Rules for PMG design</a:t>
            </a:r>
            <a:endParaRPr lang="en-US" dirty="0"/>
          </a:p>
        </p:txBody>
      </p:sp>
      <p:sp>
        <p:nvSpPr>
          <p:cNvPr id="3" name="Content Placeholder 2"/>
          <p:cNvSpPr>
            <a:spLocks noGrp="1"/>
          </p:cNvSpPr>
          <p:nvPr>
            <p:ph idx="1"/>
          </p:nvPr>
        </p:nvSpPr>
        <p:spPr>
          <a:xfrm>
            <a:off x="304800" y="1219200"/>
            <a:ext cx="8839200" cy="5486400"/>
          </a:xfrm>
        </p:spPr>
        <p:txBody>
          <a:bodyPr>
            <a:normAutofit fontScale="62500" lnSpcReduction="20000"/>
          </a:bodyPr>
          <a:lstStyle/>
          <a:p>
            <a:r>
              <a:rPr lang="en-US" b="1" dirty="0" smtClean="0"/>
              <a:t>P1</a:t>
            </a:r>
            <a:r>
              <a:rPr lang="en-US" b="1" dirty="0"/>
              <a:t>.  </a:t>
            </a:r>
            <a:r>
              <a:rPr lang="en-US" dirty="0"/>
              <a:t>X</a:t>
            </a:r>
            <a:r>
              <a:rPr lang="en-US" baseline="-25000" dirty="0"/>
              <a:t>i</a:t>
            </a:r>
            <a:r>
              <a:rPr lang="en-US" dirty="0"/>
              <a:t>/</a:t>
            </a:r>
            <a:r>
              <a:rPr lang="en-US" dirty="0" err="1"/>
              <a:t>X</a:t>
            </a:r>
            <a:r>
              <a:rPr lang="en-US" baseline="-25000" dirty="0" err="1"/>
              <a:t>j</a:t>
            </a:r>
            <a:r>
              <a:rPr lang="en-US" dirty="0"/>
              <a:t> = e for i = j </a:t>
            </a:r>
          </a:p>
          <a:p>
            <a:r>
              <a:rPr lang="en-US" b="1" dirty="0"/>
              <a:t>                 </a:t>
            </a:r>
            <a:r>
              <a:rPr lang="en-US" dirty="0"/>
              <a:t>= ø for i ≠ j</a:t>
            </a:r>
          </a:p>
          <a:p>
            <a:r>
              <a:rPr lang="en-US" b="1" dirty="0"/>
              <a:t>P2.</a:t>
            </a:r>
            <a:r>
              <a:rPr lang="en-US" dirty="0"/>
              <a:t> (E</a:t>
            </a:r>
            <a:r>
              <a:rPr lang="en-US" baseline="-25000" dirty="0"/>
              <a:t>1</a:t>
            </a:r>
            <a:r>
              <a:rPr lang="en-US" dirty="0"/>
              <a:t> ∪ E</a:t>
            </a:r>
            <a:r>
              <a:rPr lang="en-US" baseline="-25000" dirty="0"/>
              <a:t>2</a:t>
            </a:r>
            <a:r>
              <a:rPr lang="en-US" dirty="0"/>
              <a:t>)/X</a:t>
            </a:r>
            <a:r>
              <a:rPr lang="en-US" baseline="-25000" dirty="0"/>
              <a:t>i</a:t>
            </a:r>
            <a:r>
              <a:rPr lang="en-US" dirty="0"/>
              <a:t> = E</a:t>
            </a:r>
            <a:r>
              <a:rPr lang="en-US" baseline="-25000" dirty="0"/>
              <a:t>1</a:t>
            </a:r>
            <a:r>
              <a:rPr lang="en-US" dirty="0"/>
              <a:t>/X</a:t>
            </a:r>
            <a:r>
              <a:rPr lang="en-US" baseline="-25000" dirty="0"/>
              <a:t>i</a:t>
            </a:r>
            <a:r>
              <a:rPr lang="en-US" dirty="0"/>
              <a:t> ∪ ∈ E</a:t>
            </a:r>
            <a:r>
              <a:rPr lang="en-US" baseline="-25000" dirty="0"/>
              <a:t>2</a:t>
            </a:r>
            <a:r>
              <a:rPr lang="en-US" dirty="0"/>
              <a:t>/X</a:t>
            </a:r>
            <a:r>
              <a:rPr lang="en-US" baseline="-25000" dirty="0"/>
              <a:t>i</a:t>
            </a:r>
            <a:r>
              <a:rPr lang="en-US" dirty="0"/>
              <a:t> </a:t>
            </a:r>
          </a:p>
          <a:p>
            <a:r>
              <a:rPr lang="en-US" b="1" dirty="0"/>
              <a:t>P3.  </a:t>
            </a:r>
            <a:r>
              <a:rPr lang="en-US" dirty="0"/>
              <a:t>∈(E) = e when e ∈ E</a:t>
            </a:r>
          </a:p>
          <a:p>
            <a:r>
              <a:rPr lang="en-US" dirty="0"/>
              <a:t>	                          = ø when e ∉ E</a:t>
            </a:r>
          </a:p>
          <a:p>
            <a:r>
              <a:rPr lang="en-US" b="1" dirty="0"/>
              <a:t>P4.</a:t>
            </a:r>
            <a:r>
              <a:rPr lang="en-US" dirty="0"/>
              <a:t> E</a:t>
            </a:r>
            <a:r>
              <a:rPr lang="en-US" baseline="-25000" dirty="0"/>
              <a:t>1</a:t>
            </a:r>
            <a:r>
              <a:rPr lang="en-US" dirty="0"/>
              <a:t>E</a:t>
            </a:r>
            <a:r>
              <a:rPr lang="en-US" baseline="-25000" dirty="0"/>
              <a:t>2</a:t>
            </a:r>
            <a:r>
              <a:rPr lang="en-US" dirty="0"/>
              <a:t>/X</a:t>
            </a:r>
            <a:r>
              <a:rPr lang="en-US" baseline="-25000" dirty="0"/>
              <a:t>i</a:t>
            </a:r>
            <a:r>
              <a:rPr lang="en-US" dirty="0"/>
              <a:t>=(E</a:t>
            </a:r>
            <a:r>
              <a:rPr lang="en-US" baseline="-25000" dirty="0"/>
              <a:t>1</a:t>
            </a:r>
            <a:r>
              <a:rPr lang="en-US" dirty="0"/>
              <a:t>/X</a:t>
            </a:r>
            <a:r>
              <a:rPr lang="en-US" baseline="-25000" dirty="0"/>
              <a:t>i</a:t>
            </a:r>
            <a:r>
              <a:rPr lang="en-US" dirty="0"/>
              <a:t>)E</a:t>
            </a:r>
            <a:r>
              <a:rPr lang="en-US" baseline="-25000" dirty="0"/>
              <a:t>2</a:t>
            </a:r>
            <a:r>
              <a:rPr lang="en-US" dirty="0"/>
              <a:t>∪∈ (E</a:t>
            </a:r>
            <a:r>
              <a:rPr lang="en-US" baseline="-25000" dirty="0"/>
              <a:t>1</a:t>
            </a:r>
            <a:r>
              <a:rPr lang="en-US" dirty="0"/>
              <a:t>)(E</a:t>
            </a:r>
            <a:r>
              <a:rPr lang="en-US" baseline="-25000" dirty="0"/>
              <a:t>2</a:t>
            </a:r>
            <a:r>
              <a:rPr lang="en-US" dirty="0"/>
              <a:t>/X</a:t>
            </a:r>
            <a:r>
              <a:rPr lang="en-US" baseline="-25000" dirty="0"/>
              <a:t>i</a:t>
            </a:r>
            <a:r>
              <a:rPr lang="en-US" dirty="0"/>
              <a:t>)</a:t>
            </a:r>
          </a:p>
          <a:p>
            <a:r>
              <a:rPr lang="en-US" b="1" dirty="0"/>
              <a:t>P5. </a:t>
            </a:r>
            <a:r>
              <a:rPr lang="en-US" dirty="0"/>
              <a:t>E/s=E</a:t>
            </a:r>
            <a:r>
              <a:rPr lang="en-US" baseline="-25000" dirty="0"/>
              <a:t>1</a:t>
            </a:r>
            <a:r>
              <a:rPr lang="en-US" dirty="0"/>
              <a:t>/X</a:t>
            </a:r>
            <a:r>
              <a:rPr lang="en-US" baseline="-25000" dirty="0"/>
              <a:t>i1</a:t>
            </a:r>
            <a:r>
              <a:rPr lang="en-US" dirty="0"/>
              <a:t>X</a:t>
            </a:r>
            <a:r>
              <a:rPr lang="en-US" baseline="-25000" dirty="0"/>
              <a:t>i2</a:t>
            </a:r>
            <a:r>
              <a:rPr lang="en-US" dirty="0"/>
              <a:t>…</a:t>
            </a:r>
            <a:r>
              <a:rPr lang="en-US" dirty="0" err="1"/>
              <a:t>X</a:t>
            </a:r>
            <a:r>
              <a:rPr lang="en-US" baseline="-25000" dirty="0" err="1"/>
              <a:t>in</a:t>
            </a:r>
            <a:r>
              <a:rPr lang="en-US" dirty="0"/>
              <a:t>=[[E/X</a:t>
            </a:r>
            <a:r>
              <a:rPr lang="en-US" baseline="-25000" dirty="0"/>
              <a:t>i1</a:t>
            </a:r>
            <a:r>
              <a:rPr lang="en-US" dirty="0"/>
              <a:t>]/X</a:t>
            </a:r>
            <a:r>
              <a:rPr lang="en-US" baseline="-25000" dirty="0"/>
              <a:t>i2</a:t>
            </a:r>
            <a:r>
              <a:rPr lang="en-US" dirty="0"/>
              <a:t>]…]/</a:t>
            </a:r>
            <a:r>
              <a:rPr lang="en-US" dirty="0" err="1"/>
              <a:t>Xi</a:t>
            </a:r>
            <a:r>
              <a:rPr lang="en-US" baseline="-25000" dirty="0" err="1"/>
              <a:t>n</a:t>
            </a:r>
            <a:r>
              <a:rPr lang="en-US" baseline="-25000" dirty="0"/>
              <a:t> </a:t>
            </a:r>
            <a:endParaRPr lang="en-US" dirty="0"/>
          </a:p>
          <a:p>
            <a:r>
              <a:rPr lang="en-US" b="1" dirty="0"/>
              <a:t>P6.</a:t>
            </a:r>
            <a:r>
              <a:rPr lang="en-US" dirty="0"/>
              <a:t> E</a:t>
            </a:r>
            <a:r>
              <a:rPr lang="en-US" baseline="30000" dirty="0"/>
              <a:t>*</a:t>
            </a:r>
            <a:r>
              <a:rPr lang="en-US" dirty="0"/>
              <a:t>/Xi  = (E/X</a:t>
            </a:r>
            <a:r>
              <a:rPr lang="en-US" baseline="-25000" dirty="0"/>
              <a:t>i</a:t>
            </a:r>
            <a:r>
              <a:rPr lang="en-US" dirty="0"/>
              <a:t>)E</a:t>
            </a:r>
            <a:r>
              <a:rPr lang="en-US" baseline="30000" dirty="0"/>
              <a:t>*</a:t>
            </a:r>
            <a:endParaRPr lang="en-US" dirty="0"/>
          </a:p>
          <a:p>
            <a:r>
              <a:rPr lang="en-US" b="1" dirty="0"/>
              <a:t>P7. </a:t>
            </a:r>
            <a:r>
              <a:rPr lang="en-US" dirty="0"/>
              <a:t>E/e  = E</a:t>
            </a:r>
          </a:p>
          <a:p>
            <a:r>
              <a:rPr lang="en-US" b="1" dirty="0"/>
              <a:t>P8. </a:t>
            </a:r>
            <a:r>
              <a:rPr lang="en-US" dirty="0"/>
              <a:t>(E</a:t>
            </a:r>
            <a:r>
              <a:rPr lang="en-US" baseline="-25000" dirty="0"/>
              <a:t>1</a:t>
            </a:r>
            <a:r>
              <a:rPr lang="en-US" dirty="0"/>
              <a:t> ∩ E</a:t>
            </a:r>
            <a:r>
              <a:rPr lang="en-US" baseline="-25000" dirty="0"/>
              <a:t>2</a:t>
            </a:r>
            <a:r>
              <a:rPr lang="en-US" dirty="0"/>
              <a:t>)/X</a:t>
            </a:r>
            <a:r>
              <a:rPr lang="en-US" baseline="-25000" dirty="0"/>
              <a:t>i  </a:t>
            </a:r>
            <a:r>
              <a:rPr lang="en-US" dirty="0"/>
              <a:t>=  (E</a:t>
            </a:r>
            <a:r>
              <a:rPr lang="en-US" baseline="-25000" dirty="0"/>
              <a:t>1</a:t>
            </a:r>
            <a:r>
              <a:rPr lang="en-US" dirty="0"/>
              <a:t>/X</a:t>
            </a:r>
            <a:r>
              <a:rPr lang="en-US" baseline="-25000" dirty="0"/>
              <a:t>i</a:t>
            </a:r>
            <a:r>
              <a:rPr lang="en-US" dirty="0"/>
              <a:t>) ∩ (E</a:t>
            </a:r>
            <a:r>
              <a:rPr lang="en-US" baseline="-25000" dirty="0"/>
              <a:t>2</a:t>
            </a:r>
            <a:r>
              <a:rPr lang="en-US" dirty="0"/>
              <a:t>/X</a:t>
            </a:r>
            <a:r>
              <a:rPr lang="en-US" baseline="-25000" dirty="0"/>
              <a:t>i</a:t>
            </a:r>
            <a:r>
              <a:rPr lang="en-US" dirty="0"/>
              <a:t>)</a:t>
            </a:r>
          </a:p>
          <a:p>
            <a:r>
              <a:rPr lang="en-US" b="1" dirty="0"/>
              <a:t>P9.  </a:t>
            </a:r>
            <a:r>
              <a:rPr lang="en-US" dirty="0"/>
              <a:t>(-E)/X</a:t>
            </a:r>
            <a:r>
              <a:rPr lang="en-US" baseline="-25000" dirty="0"/>
              <a:t>i</a:t>
            </a:r>
            <a:r>
              <a:rPr lang="en-US" dirty="0"/>
              <a:t> = -(E/X</a:t>
            </a:r>
            <a:r>
              <a:rPr lang="en-US" baseline="-25000" dirty="0"/>
              <a:t>i</a:t>
            </a:r>
            <a:r>
              <a:rPr lang="en-US" dirty="0"/>
              <a:t>)</a:t>
            </a:r>
            <a:r>
              <a:rPr lang="en-US" b="1" dirty="0"/>
              <a:t> </a:t>
            </a:r>
            <a:endParaRPr lang="en-US" dirty="0"/>
          </a:p>
          <a:p>
            <a:r>
              <a:rPr lang="en-US" b="1" dirty="0">
                <a:solidFill>
                  <a:srgbClr val="FF0000"/>
                </a:solidFill>
                <a:effectLst>
                  <a:outerShdw blurRad="38100" dist="38100" dir="2700000" algn="tl">
                    <a:srgbClr val="000000">
                      <a:alpha val="43137"/>
                    </a:srgbClr>
                  </a:outerShdw>
                </a:effectLst>
              </a:rPr>
              <a:t>P10. </a:t>
            </a:r>
            <a:r>
              <a:rPr lang="en-US" dirty="0">
                <a:solidFill>
                  <a:srgbClr val="FF0000"/>
                </a:solidFill>
                <a:effectLst>
                  <a:outerShdw blurRad="38100" dist="38100" dir="2700000" algn="tl">
                    <a:srgbClr val="000000">
                      <a:alpha val="43137"/>
                    </a:srgbClr>
                  </a:outerShdw>
                </a:effectLst>
              </a:rPr>
              <a:t>(E</a:t>
            </a:r>
            <a:r>
              <a:rPr lang="en-US" baseline="-25000" dirty="0">
                <a:solidFill>
                  <a:srgbClr val="FF0000"/>
                </a:solidFill>
                <a:effectLst>
                  <a:outerShdw blurRad="38100" dist="38100" dir="2700000" algn="tl">
                    <a:srgbClr val="000000">
                      <a:alpha val="43137"/>
                    </a:srgbClr>
                  </a:outerShdw>
                </a:effectLst>
              </a:rPr>
              <a:t>1</a:t>
            </a:r>
            <a:r>
              <a:rPr lang="en-US" dirty="0">
                <a:solidFill>
                  <a:srgbClr val="FF0000"/>
                </a:solidFill>
                <a:effectLst>
                  <a:outerShdw blurRad="38100" dist="38100" dir="2700000" algn="tl">
                    <a:srgbClr val="000000">
                      <a:alpha val="43137"/>
                    </a:srgbClr>
                  </a:outerShdw>
                </a:effectLst>
              </a:rPr>
              <a:t> max E</a:t>
            </a:r>
            <a:r>
              <a:rPr lang="en-US" baseline="-25000" dirty="0">
                <a:solidFill>
                  <a:srgbClr val="FF0000"/>
                </a:solidFill>
                <a:effectLst>
                  <a:outerShdw blurRad="38100" dist="38100" dir="2700000" algn="tl">
                    <a:srgbClr val="000000">
                      <a:alpha val="43137"/>
                    </a:srgbClr>
                  </a:outerShdw>
                </a:effectLst>
              </a:rPr>
              <a:t>2</a:t>
            </a:r>
            <a:r>
              <a:rPr lang="en-US" dirty="0">
                <a:solidFill>
                  <a:srgbClr val="FF0000"/>
                </a:solidFill>
                <a:effectLst>
                  <a:outerShdw blurRad="38100" dist="38100" dir="2700000" algn="tl">
                    <a:srgbClr val="000000">
                      <a:alpha val="43137"/>
                    </a:srgbClr>
                  </a:outerShdw>
                </a:effectLst>
              </a:rPr>
              <a:t>)/X</a:t>
            </a:r>
            <a:r>
              <a:rPr lang="en-US" baseline="-25000" dirty="0">
                <a:solidFill>
                  <a:srgbClr val="FF0000"/>
                </a:solidFill>
                <a:effectLst>
                  <a:outerShdw blurRad="38100" dist="38100" dir="2700000" algn="tl">
                    <a:srgbClr val="000000">
                      <a:alpha val="43137"/>
                    </a:srgbClr>
                  </a:outerShdw>
                </a:effectLst>
              </a:rPr>
              <a:t>i  </a:t>
            </a:r>
            <a:r>
              <a:rPr lang="en-US" dirty="0">
                <a:solidFill>
                  <a:srgbClr val="FF0000"/>
                </a:solidFill>
                <a:effectLst>
                  <a:outerShdw blurRad="38100" dist="38100" dir="2700000" algn="tl">
                    <a:srgbClr val="000000">
                      <a:alpha val="43137"/>
                    </a:srgbClr>
                  </a:outerShdw>
                </a:effectLst>
              </a:rPr>
              <a:t>=  (E</a:t>
            </a:r>
            <a:r>
              <a:rPr lang="en-US" baseline="-25000" dirty="0">
                <a:solidFill>
                  <a:srgbClr val="FF0000"/>
                </a:solidFill>
                <a:effectLst>
                  <a:outerShdw blurRad="38100" dist="38100" dir="2700000" algn="tl">
                    <a:srgbClr val="000000">
                      <a:alpha val="43137"/>
                    </a:srgbClr>
                  </a:outerShdw>
                </a:effectLst>
              </a:rPr>
              <a:t>1</a:t>
            </a:r>
            <a:r>
              <a:rPr lang="en-US" dirty="0">
                <a:solidFill>
                  <a:srgbClr val="FF0000"/>
                </a:solidFill>
                <a:effectLst>
                  <a:outerShdw blurRad="38100" dist="38100" dir="2700000" algn="tl">
                    <a:srgbClr val="000000">
                      <a:alpha val="43137"/>
                    </a:srgbClr>
                  </a:outerShdw>
                </a:effectLst>
              </a:rPr>
              <a:t>/X</a:t>
            </a:r>
            <a:r>
              <a:rPr lang="en-US" baseline="-25000" dirty="0">
                <a:solidFill>
                  <a:srgbClr val="FF0000"/>
                </a:solidFill>
                <a:effectLst>
                  <a:outerShdw blurRad="38100" dist="38100" dir="2700000" algn="tl">
                    <a:srgbClr val="000000">
                      <a:alpha val="43137"/>
                    </a:srgbClr>
                  </a:outerShdw>
                </a:effectLst>
              </a:rPr>
              <a:t>i</a:t>
            </a:r>
            <a:r>
              <a:rPr lang="en-US" dirty="0">
                <a:solidFill>
                  <a:srgbClr val="FF0000"/>
                </a:solidFill>
                <a:effectLst>
                  <a:outerShdw blurRad="38100" dist="38100" dir="2700000" algn="tl">
                    <a:srgbClr val="000000">
                      <a:alpha val="43137"/>
                    </a:srgbClr>
                  </a:outerShdw>
                </a:effectLst>
              </a:rPr>
              <a:t>) max (E</a:t>
            </a:r>
            <a:r>
              <a:rPr lang="en-US" baseline="-25000" dirty="0">
                <a:solidFill>
                  <a:srgbClr val="FF0000"/>
                </a:solidFill>
                <a:effectLst>
                  <a:outerShdw blurRad="38100" dist="38100" dir="2700000" algn="tl">
                    <a:srgbClr val="000000">
                      <a:alpha val="43137"/>
                    </a:srgbClr>
                  </a:outerShdw>
                </a:effectLst>
              </a:rPr>
              <a:t>2</a:t>
            </a:r>
            <a:r>
              <a:rPr lang="en-US" dirty="0">
                <a:solidFill>
                  <a:srgbClr val="FF0000"/>
                </a:solidFill>
                <a:effectLst>
                  <a:outerShdw blurRad="38100" dist="38100" dir="2700000" algn="tl">
                    <a:srgbClr val="000000">
                      <a:alpha val="43137"/>
                    </a:srgbClr>
                  </a:outerShdw>
                </a:effectLst>
              </a:rPr>
              <a:t>/X</a:t>
            </a:r>
            <a:r>
              <a:rPr lang="en-US" baseline="-25000" dirty="0">
                <a:solidFill>
                  <a:srgbClr val="FF0000"/>
                </a:solidFill>
                <a:effectLst>
                  <a:outerShdw blurRad="38100" dist="38100" dir="2700000" algn="tl">
                    <a:srgbClr val="000000">
                      <a:alpha val="43137"/>
                    </a:srgbClr>
                  </a:outerShdw>
                </a:effectLst>
              </a:rPr>
              <a:t>i</a:t>
            </a:r>
            <a:r>
              <a:rPr lang="en-US" dirty="0">
                <a:solidFill>
                  <a:srgbClr val="FF0000"/>
                </a:solidFill>
                <a:effectLst>
                  <a:outerShdw blurRad="38100" dist="38100" dir="2700000" algn="tl">
                    <a:srgbClr val="000000">
                      <a:alpha val="43137"/>
                    </a:srgbClr>
                  </a:outerShdw>
                </a:effectLst>
              </a:rPr>
              <a:t>)</a:t>
            </a:r>
          </a:p>
          <a:p>
            <a:r>
              <a:rPr lang="en-US" dirty="0"/>
              <a:t>In our system there are many other rules similar to rule P10 for </a:t>
            </a:r>
            <a:r>
              <a:rPr lang="en-US" dirty="0">
                <a:solidFill>
                  <a:srgbClr val="FF0000"/>
                </a:solidFill>
              </a:rPr>
              <a:t>MIN, MAX </a:t>
            </a:r>
            <a:r>
              <a:rPr lang="en-US" dirty="0"/>
              <a:t>and other </a:t>
            </a:r>
            <a:r>
              <a:rPr lang="en-US" b="1" dirty="0">
                <a:solidFill>
                  <a:srgbClr val="00B0F0"/>
                </a:solidFill>
              </a:rPr>
              <a:t>MV operators</a:t>
            </a:r>
            <a:r>
              <a:rPr lang="en-US" dirty="0"/>
              <a:t>. </a:t>
            </a:r>
            <a:endParaRPr lang="en-US" dirty="0" smtClean="0"/>
          </a:p>
          <a:p>
            <a:r>
              <a:rPr lang="en-US" dirty="0" smtClean="0"/>
              <a:t>There </a:t>
            </a:r>
            <a:r>
              <a:rPr lang="en-US" dirty="0"/>
              <a:t>are many rules similar to P9 for literals and rules similar to P8, P2, P6 </a:t>
            </a:r>
            <a:r>
              <a:rPr lang="en-US" dirty="0" smtClean="0"/>
              <a:t>and P4 for probabilistic variants of operators ∩,∪,</a:t>
            </a:r>
            <a:r>
              <a:rPr lang="en-US" baseline="30000" dirty="0" smtClean="0"/>
              <a:t> </a:t>
            </a:r>
            <a:r>
              <a:rPr lang="en-US" dirty="0" smtClean="0"/>
              <a:t>and concatenation, respectively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r>
              <a:rPr lang="en-US" sz="4800" b="1" dirty="0" smtClean="0">
                <a:solidFill>
                  <a:schemeClr val="accent2">
                    <a:lumMod val="75000"/>
                  </a:schemeClr>
                </a:solidFill>
                <a:effectLst>
                  <a:outerShdw blurRad="38100" dist="38100" dir="2700000" algn="tl">
                    <a:srgbClr val="000000">
                      <a:alpha val="43137"/>
                    </a:srgbClr>
                  </a:outerShdw>
                </a:effectLst>
              </a:rPr>
              <a:t>Example of designing PMG from Event Expression</a:t>
            </a:r>
            <a:endParaRPr lang="en-US" sz="4800" b="1" dirty="0">
              <a:solidFill>
                <a:schemeClr val="accent2">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1447800"/>
            <a:ext cx="8229600" cy="4525963"/>
          </a:xfrm>
        </p:spPr>
        <p:txBody>
          <a:bodyPr>
            <a:normAutofit fontScale="92500" lnSpcReduction="20000"/>
          </a:bodyPr>
          <a:lstStyle/>
          <a:p>
            <a:r>
              <a:rPr lang="en-US" dirty="0"/>
              <a:t>L</a:t>
            </a:r>
            <a:r>
              <a:rPr lang="en-US" dirty="0" smtClean="0"/>
              <a:t>anguage </a:t>
            </a:r>
            <a:r>
              <a:rPr lang="en-US" dirty="0"/>
              <a:t>is given </a:t>
            </a:r>
            <a:r>
              <a:rPr lang="en-US" dirty="0" smtClean="0"/>
              <a:t>E</a:t>
            </a:r>
            <a:r>
              <a:rPr lang="en-US" baseline="-25000" dirty="0" smtClean="0"/>
              <a:t>1 </a:t>
            </a:r>
            <a:r>
              <a:rPr lang="en-US" dirty="0" smtClean="0"/>
              <a:t>= (</a:t>
            </a:r>
            <a:r>
              <a:rPr lang="en-US" dirty="0"/>
              <a:t>X</a:t>
            </a:r>
            <a:r>
              <a:rPr lang="en-US" baseline="-25000" dirty="0"/>
              <a:t>2</a:t>
            </a:r>
            <a:r>
              <a:rPr lang="en-US" dirty="0"/>
              <a:t>X</a:t>
            </a:r>
            <a:r>
              <a:rPr lang="en-US" baseline="-25000" dirty="0"/>
              <a:t>1</a:t>
            </a:r>
            <a:r>
              <a:rPr lang="en-US" baseline="30000" dirty="0"/>
              <a:t>*</a:t>
            </a:r>
            <a:r>
              <a:rPr lang="en-US" dirty="0"/>
              <a:t> ∪ X</a:t>
            </a:r>
            <a:r>
              <a:rPr lang="en-US" baseline="-25000" dirty="0"/>
              <a:t>1</a:t>
            </a:r>
            <a:r>
              <a:rPr lang="en-US" dirty="0"/>
              <a:t>X</a:t>
            </a:r>
            <a:r>
              <a:rPr lang="en-US" baseline="-25000" dirty="0"/>
              <a:t>2</a:t>
            </a:r>
            <a:r>
              <a:rPr lang="en-US" dirty="0"/>
              <a:t>).  </a:t>
            </a:r>
            <a:endParaRPr lang="en-US" dirty="0" smtClean="0"/>
          </a:p>
          <a:p>
            <a:r>
              <a:rPr lang="en-US" dirty="0" smtClean="0"/>
              <a:t>Applying </a:t>
            </a:r>
            <a:r>
              <a:rPr lang="en-US" dirty="0"/>
              <a:t>the left-side-derivative with respect to first character in string, X</a:t>
            </a:r>
            <a:r>
              <a:rPr lang="en-US" baseline="-25000" dirty="0"/>
              <a:t>1</a:t>
            </a:r>
            <a:endParaRPr lang="en-US" dirty="0" smtClean="0"/>
          </a:p>
          <a:p>
            <a:pPr lvl="1">
              <a:buNone/>
            </a:pPr>
            <a:r>
              <a:rPr lang="en-US" dirty="0"/>
              <a:t> E</a:t>
            </a:r>
            <a:r>
              <a:rPr lang="en-US" baseline="-25000" dirty="0"/>
              <a:t>1</a:t>
            </a:r>
            <a:r>
              <a:rPr lang="en-US" dirty="0"/>
              <a:t>/X</a:t>
            </a:r>
            <a:r>
              <a:rPr lang="en-US" baseline="-25000" dirty="0"/>
              <a:t>1</a:t>
            </a:r>
            <a:r>
              <a:rPr lang="en-US" dirty="0"/>
              <a:t> = (X</a:t>
            </a:r>
            <a:r>
              <a:rPr lang="en-US" baseline="-25000" dirty="0"/>
              <a:t>2</a:t>
            </a:r>
            <a:r>
              <a:rPr lang="en-US" dirty="0"/>
              <a:t>X</a:t>
            </a:r>
            <a:r>
              <a:rPr lang="en-US" baseline="-25000" dirty="0"/>
              <a:t>1</a:t>
            </a:r>
            <a:r>
              <a:rPr lang="en-US" baseline="30000" dirty="0"/>
              <a:t>*</a:t>
            </a:r>
            <a:r>
              <a:rPr lang="en-US" dirty="0"/>
              <a:t> ∪ X</a:t>
            </a:r>
            <a:r>
              <a:rPr lang="en-US" baseline="-25000" dirty="0"/>
              <a:t>1</a:t>
            </a:r>
            <a:r>
              <a:rPr lang="en-US" dirty="0"/>
              <a:t>X</a:t>
            </a:r>
            <a:r>
              <a:rPr lang="en-US" baseline="-25000" dirty="0"/>
              <a:t>2</a:t>
            </a:r>
            <a:r>
              <a:rPr lang="en-US" dirty="0"/>
              <a:t>)/X</a:t>
            </a:r>
            <a:r>
              <a:rPr lang="en-US" baseline="-25000" dirty="0"/>
              <a:t>1 </a:t>
            </a:r>
            <a:endParaRPr lang="en-US" baseline="-25000" dirty="0" smtClean="0"/>
          </a:p>
          <a:p>
            <a:pPr lvl="1">
              <a:buNone/>
            </a:pPr>
            <a:r>
              <a:rPr lang="en-US" dirty="0" smtClean="0"/>
              <a:t>= </a:t>
            </a:r>
            <a:r>
              <a:rPr lang="en-US" dirty="0"/>
              <a:t>(X</a:t>
            </a:r>
            <a:r>
              <a:rPr lang="en-US" baseline="-25000" dirty="0"/>
              <a:t>2</a:t>
            </a:r>
            <a:r>
              <a:rPr lang="en-US" dirty="0"/>
              <a:t>X</a:t>
            </a:r>
            <a:r>
              <a:rPr lang="en-US" baseline="-25000" dirty="0"/>
              <a:t>1</a:t>
            </a:r>
            <a:r>
              <a:rPr lang="en-US" baseline="30000" dirty="0"/>
              <a:t>*</a:t>
            </a:r>
            <a:r>
              <a:rPr lang="en-US" dirty="0"/>
              <a:t>)/X</a:t>
            </a:r>
            <a:r>
              <a:rPr lang="en-US" baseline="-25000" dirty="0"/>
              <a:t>1</a:t>
            </a:r>
            <a:r>
              <a:rPr lang="en-US" dirty="0"/>
              <a:t> ∪ (X</a:t>
            </a:r>
            <a:r>
              <a:rPr lang="en-US" baseline="-25000" dirty="0"/>
              <a:t>1</a:t>
            </a:r>
            <a:r>
              <a:rPr lang="en-US" dirty="0"/>
              <a:t>X</a:t>
            </a:r>
            <a:r>
              <a:rPr lang="en-US" baseline="-25000" dirty="0"/>
              <a:t>2</a:t>
            </a:r>
            <a:r>
              <a:rPr lang="en-US" dirty="0"/>
              <a:t>)/X</a:t>
            </a:r>
            <a:r>
              <a:rPr lang="en-US" baseline="-25000" dirty="0"/>
              <a:t>1</a:t>
            </a:r>
            <a:r>
              <a:rPr lang="en-US" dirty="0"/>
              <a:t> </a:t>
            </a:r>
            <a:endParaRPr lang="en-US" dirty="0" smtClean="0"/>
          </a:p>
          <a:p>
            <a:pPr lvl="1">
              <a:buNone/>
            </a:pPr>
            <a:r>
              <a:rPr lang="en-US" u="sng" dirty="0" smtClean="0"/>
              <a:t>by </a:t>
            </a:r>
            <a:r>
              <a:rPr lang="en-US" u="sng" dirty="0"/>
              <a:t>P2</a:t>
            </a:r>
            <a:r>
              <a:rPr lang="en-US" dirty="0"/>
              <a:t> </a:t>
            </a:r>
            <a:endParaRPr lang="en-US" dirty="0" smtClean="0"/>
          </a:p>
          <a:p>
            <a:pPr lvl="1">
              <a:buNone/>
            </a:pPr>
            <a:r>
              <a:rPr lang="en-US" dirty="0" smtClean="0"/>
              <a:t>= </a:t>
            </a:r>
            <a:r>
              <a:rPr lang="en-US" dirty="0"/>
              <a:t>(X</a:t>
            </a:r>
            <a:r>
              <a:rPr lang="en-US" baseline="-25000" dirty="0"/>
              <a:t>2</a:t>
            </a:r>
            <a:r>
              <a:rPr lang="en-US" dirty="0"/>
              <a:t>/X</a:t>
            </a:r>
            <a:r>
              <a:rPr lang="en-US" baseline="-25000" dirty="0"/>
              <a:t>1</a:t>
            </a:r>
            <a:r>
              <a:rPr lang="en-US" dirty="0"/>
              <a:t>)X</a:t>
            </a:r>
            <a:r>
              <a:rPr lang="en-US" baseline="-25000" dirty="0"/>
              <a:t>1</a:t>
            </a:r>
            <a:r>
              <a:rPr lang="en-US" baseline="30000" dirty="0"/>
              <a:t>*</a:t>
            </a:r>
            <a:r>
              <a:rPr lang="en-US" dirty="0"/>
              <a:t> ∪ ∈ (X</a:t>
            </a:r>
            <a:r>
              <a:rPr lang="en-US" baseline="-25000" dirty="0"/>
              <a:t>2</a:t>
            </a:r>
            <a:r>
              <a:rPr lang="en-US" dirty="0"/>
              <a:t>)X</a:t>
            </a:r>
            <a:r>
              <a:rPr lang="en-US" baseline="-25000" dirty="0"/>
              <a:t>1</a:t>
            </a:r>
            <a:r>
              <a:rPr lang="en-US" dirty="0"/>
              <a:t>* ∪ (X</a:t>
            </a:r>
            <a:r>
              <a:rPr lang="en-US" baseline="-25000" dirty="0"/>
              <a:t>1</a:t>
            </a:r>
            <a:r>
              <a:rPr lang="en-US" dirty="0"/>
              <a:t>/X</a:t>
            </a:r>
            <a:r>
              <a:rPr lang="en-US" baseline="-25000" dirty="0"/>
              <a:t>1</a:t>
            </a:r>
            <a:r>
              <a:rPr lang="en-US" dirty="0"/>
              <a:t>)/X</a:t>
            </a:r>
            <a:r>
              <a:rPr lang="en-US" baseline="-25000" dirty="0"/>
              <a:t>2</a:t>
            </a:r>
            <a:r>
              <a:rPr lang="en-US" dirty="0"/>
              <a:t> ∪ ∈ (X</a:t>
            </a:r>
            <a:r>
              <a:rPr lang="en-US" baseline="-25000" dirty="0"/>
              <a:t>1</a:t>
            </a:r>
            <a:r>
              <a:rPr lang="en-US" dirty="0"/>
              <a:t>)(X</a:t>
            </a:r>
            <a:r>
              <a:rPr lang="en-US" baseline="-25000" dirty="0"/>
              <a:t>2</a:t>
            </a:r>
            <a:r>
              <a:rPr lang="en-US" dirty="0"/>
              <a:t>/X</a:t>
            </a:r>
            <a:r>
              <a:rPr lang="en-US" baseline="-25000" dirty="0"/>
              <a:t>1</a:t>
            </a:r>
            <a:r>
              <a:rPr lang="en-US" dirty="0"/>
              <a:t>) </a:t>
            </a:r>
            <a:endParaRPr lang="en-US" dirty="0" smtClean="0"/>
          </a:p>
          <a:p>
            <a:pPr lvl="1">
              <a:buNone/>
            </a:pPr>
            <a:r>
              <a:rPr lang="en-US" u="sng" dirty="0" smtClean="0"/>
              <a:t>by </a:t>
            </a:r>
            <a:r>
              <a:rPr lang="en-US" u="sng" dirty="0"/>
              <a:t>P4</a:t>
            </a:r>
            <a:r>
              <a:rPr lang="en-US" dirty="0"/>
              <a:t> </a:t>
            </a:r>
            <a:endParaRPr lang="en-US" dirty="0" smtClean="0"/>
          </a:p>
          <a:p>
            <a:pPr lvl="1">
              <a:buNone/>
            </a:pPr>
            <a:r>
              <a:rPr lang="en-US" dirty="0" smtClean="0"/>
              <a:t>= </a:t>
            </a:r>
            <a:r>
              <a:rPr lang="en-US" dirty="0"/>
              <a:t>ø X</a:t>
            </a:r>
            <a:r>
              <a:rPr lang="en-US" baseline="-25000" dirty="0"/>
              <a:t>1</a:t>
            </a:r>
            <a:r>
              <a:rPr lang="en-US" dirty="0"/>
              <a:t> ∪ ø(X</a:t>
            </a:r>
            <a:r>
              <a:rPr lang="en-US" baseline="-25000" dirty="0"/>
              <a:t>1</a:t>
            </a:r>
            <a:r>
              <a:rPr lang="en-US" dirty="0"/>
              <a:t>/X</a:t>
            </a:r>
            <a:r>
              <a:rPr lang="en-US" baseline="-25000" dirty="0"/>
              <a:t>2</a:t>
            </a:r>
            <a:r>
              <a:rPr lang="en-US" dirty="0"/>
              <a:t>) ∪ eX</a:t>
            </a:r>
            <a:r>
              <a:rPr lang="en-US" baseline="-25000" dirty="0"/>
              <a:t>2</a:t>
            </a:r>
            <a:r>
              <a:rPr lang="en-US" dirty="0"/>
              <a:t> ∪ ø </a:t>
            </a:r>
            <a:r>
              <a:rPr lang="en-US" dirty="0" err="1"/>
              <a:t>ø</a:t>
            </a:r>
            <a:r>
              <a:rPr lang="en-US" dirty="0"/>
              <a:t> </a:t>
            </a:r>
            <a:endParaRPr lang="en-US" dirty="0" smtClean="0"/>
          </a:p>
          <a:p>
            <a:pPr lvl="1">
              <a:buNone/>
            </a:pPr>
            <a:r>
              <a:rPr lang="en-US" u="sng" dirty="0" smtClean="0"/>
              <a:t>by </a:t>
            </a:r>
            <a:r>
              <a:rPr lang="en-US" u="sng" dirty="0"/>
              <a:t>P1</a:t>
            </a:r>
            <a:r>
              <a:rPr lang="en-US" dirty="0"/>
              <a:t> </a:t>
            </a:r>
            <a:endParaRPr lang="en-US" dirty="0" smtClean="0"/>
          </a:p>
          <a:p>
            <a:pPr lvl="1">
              <a:buNone/>
            </a:pPr>
            <a:r>
              <a:rPr lang="en-US" dirty="0" smtClean="0"/>
              <a:t> </a:t>
            </a:r>
            <a:r>
              <a:rPr lang="en-US" dirty="0"/>
              <a:t>= X</a:t>
            </a:r>
            <a:r>
              <a:rPr lang="en-US" baseline="-25000" dirty="0"/>
              <a:t>2</a:t>
            </a:r>
            <a:r>
              <a:rPr lang="en-US" dirty="0"/>
              <a:t> </a:t>
            </a:r>
          </a:p>
        </p:txBody>
      </p:sp>
      <p:cxnSp>
        <p:nvCxnSpPr>
          <p:cNvPr id="5" name="Straight Arrow Connector 4"/>
          <p:cNvCxnSpPr/>
          <p:nvPr/>
        </p:nvCxnSpPr>
        <p:spPr>
          <a:xfrm>
            <a:off x="457200" y="3808412"/>
            <a:ext cx="12954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57200" y="4645024"/>
            <a:ext cx="12954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57200" y="5408612"/>
            <a:ext cx="1295400"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8" name="Picture 2" descr="fsm"/>
          <p:cNvPicPr>
            <a:picLocks noChangeAspect="1" noChangeArrowheads="1"/>
          </p:cNvPicPr>
          <p:nvPr/>
        </p:nvPicPr>
        <p:blipFill>
          <a:blip r:embed="rId2" cstate="print"/>
          <a:srcRect/>
          <a:stretch>
            <a:fillRect/>
          </a:stretch>
        </p:blipFill>
        <p:spPr bwMode="auto">
          <a:xfrm>
            <a:off x="5126400" y="4539818"/>
            <a:ext cx="3636600" cy="224198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2" descr="fsm"/>
          <p:cNvPicPr>
            <a:picLocks noChangeAspect="1" noChangeArrowheads="1"/>
          </p:cNvPicPr>
          <p:nvPr/>
        </p:nvPicPr>
        <p:blipFill>
          <a:blip r:embed="rId2" cstate="print"/>
          <a:srcRect/>
          <a:stretch>
            <a:fillRect/>
          </a:stretch>
        </p:blipFill>
        <p:spPr bwMode="auto">
          <a:xfrm>
            <a:off x="1381800" y="304800"/>
            <a:ext cx="6674400" cy="4114800"/>
          </a:xfrm>
          <a:prstGeom prst="rect">
            <a:avLst/>
          </a:prstGeom>
          <a:noFill/>
        </p:spPr>
      </p:pic>
      <p:sp>
        <p:nvSpPr>
          <p:cNvPr id="2050" name="Text Box 2"/>
          <p:cNvSpPr txBox="1">
            <a:spLocks noChangeArrowheads="1"/>
          </p:cNvSpPr>
          <p:nvPr/>
        </p:nvSpPr>
        <p:spPr bwMode="auto">
          <a:xfrm>
            <a:off x="228600" y="4495800"/>
            <a:ext cx="8229600" cy="213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 2. Graph for regular language </a:t>
            </a:r>
          </a:p>
          <a:p>
            <a:pPr marL="0" marR="0" lvl="0" indent="0" algn="l" defTabSz="914400" rtl="0" eaLnBrk="1" fontAlgn="base" latinLnBrk="0" hangingPunct="1">
              <a:lnSpc>
                <a:spcPct val="100000"/>
              </a:lnSpc>
              <a:spcBef>
                <a:spcPct val="0"/>
              </a:spcBef>
              <a:spcAft>
                <a:spcPct val="0"/>
              </a:spcAft>
              <a:buClrTx/>
              <a:buSzTx/>
              <a:buFontTx/>
              <a:buNone/>
              <a:tabLst/>
            </a:pPr>
            <a:r>
              <a:rPr lang="en-US" altLang="ja-JP" sz="3200" i="1" dirty="0">
                <a:latin typeface="Times New Roman" pitchFamily="18" charset="0"/>
                <a:ea typeface="Calibri" pitchFamily="34" charset="0"/>
                <a:cs typeface="Times New Roman" pitchFamily="18" charset="0"/>
              </a:rPr>
              <a:t> </a:t>
            </a:r>
            <a:r>
              <a:rPr lang="en-US" altLang="ja-JP" sz="3200" i="1" dirty="0" smtClean="0">
                <a:latin typeface="Times New Roman" pitchFamily="18" charset="0"/>
                <a:ea typeface="Calibri" pitchFamily="34" charset="0"/>
                <a:cs typeface="Times New Roman" pitchFamily="18" charset="0"/>
              </a:rPr>
              <a:t>        </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altLang="ja-JP" sz="3200" b="0" i="1"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t>∪</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1</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3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can be interpreted as PMG, EEAM or BM depending on meaning of symbols X</a:t>
            </a:r>
            <a:r>
              <a:rPr kumimoji="0" lang="en-US" altLang="ja-JP" sz="3200" b="0" i="1"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i</a:t>
            </a:r>
            <a:endParaRPr kumimoji="0" lang="en-US" altLang="ja-JP"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53975"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200" b="0"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altLang="ja-JP"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Autofit/>
          </a:bodyPr>
          <a:lstStyle/>
          <a:p>
            <a:r>
              <a:rPr lang="en-US" sz="5400" b="1" dirty="0" smtClean="0">
                <a:solidFill>
                  <a:srgbClr val="FF0000"/>
                </a:solidFill>
                <a:effectLst>
                  <a:outerShdw blurRad="38100" dist="38100" dir="2700000" algn="tl">
                    <a:srgbClr val="000000">
                      <a:alpha val="43137"/>
                    </a:srgbClr>
                  </a:outerShdw>
                </a:effectLst>
              </a:rPr>
              <a:t>Acceptor, generator and transformer</a:t>
            </a:r>
            <a:endParaRPr lang="en-US" sz="5400"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752600"/>
            <a:ext cx="8382000" cy="4876800"/>
          </a:xfrm>
        </p:spPr>
        <p:txBody>
          <a:bodyPr>
            <a:normAutofit fontScale="92500" lnSpcReduction="20000"/>
          </a:bodyPr>
          <a:lstStyle/>
          <a:p>
            <a:r>
              <a:rPr lang="en-US" dirty="0" smtClean="0"/>
              <a:t>Observe </a:t>
            </a:r>
            <a:r>
              <a:rPr lang="en-US" dirty="0"/>
              <a:t>that this graph can be interpreted as an acceptor, when symbols Xi are inputs. </a:t>
            </a:r>
            <a:endParaRPr lang="en-US" dirty="0" smtClean="0"/>
          </a:p>
          <a:p>
            <a:endParaRPr lang="en-US" dirty="0" smtClean="0"/>
          </a:p>
          <a:p>
            <a:r>
              <a:rPr lang="en-US" dirty="0" smtClean="0"/>
              <a:t>It </a:t>
            </a:r>
            <a:r>
              <a:rPr lang="en-US" dirty="0"/>
              <a:t>can be interpreted as a generator when symbols Xi are outputs.      </a:t>
            </a:r>
            <a:endParaRPr lang="en-US" dirty="0" smtClean="0"/>
          </a:p>
          <a:p>
            <a:endParaRPr lang="en-US" dirty="0" smtClean="0"/>
          </a:p>
          <a:p>
            <a:r>
              <a:rPr lang="en-US" dirty="0" smtClean="0"/>
              <a:t>The </a:t>
            </a:r>
            <a:r>
              <a:rPr lang="en-US" dirty="0"/>
              <a:t>graph can be thus used to recognize if some motion belongs to some language and can generate a motion belonging to the language. </a:t>
            </a:r>
            <a:endParaRPr lang="en-US" dirty="0" smtClean="0"/>
          </a:p>
          <a:p>
            <a:endParaRPr lang="en-US" dirty="0" smtClean="0"/>
          </a:p>
          <a:p>
            <a:r>
              <a:rPr lang="en-US" dirty="0" smtClean="0"/>
              <a:t>This </a:t>
            </a:r>
            <a:r>
              <a:rPr lang="en-US" dirty="0"/>
              <a:t>graph is realized in software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685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Input text</a:t>
            </a:r>
            <a:endParaRPr lang="en-US" dirty="0"/>
          </a:p>
        </p:txBody>
      </p:sp>
      <p:sp>
        <p:nvSpPr>
          <p:cNvPr id="3" name="Rectangle 2"/>
          <p:cNvSpPr/>
          <p:nvPr/>
        </p:nvSpPr>
        <p:spPr>
          <a:xfrm>
            <a:off x="3657600" y="685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Output text</a:t>
            </a:r>
            <a:endParaRPr lang="en-US" dirty="0"/>
          </a:p>
        </p:txBody>
      </p:sp>
      <p:sp>
        <p:nvSpPr>
          <p:cNvPr id="4" name="Rectangle 3"/>
          <p:cNvSpPr/>
          <p:nvPr/>
        </p:nvSpPr>
        <p:spPr>
          <a:xfrm>
            <a:off x="2057400" y="1828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Hexapod walking</a:t>
            </a:r>
            <a:endParaRPr lang="en-US" dirty="0"/>
          </a:p>
        </p:txBody>
      </p:sp>
      <p:sp>
        <p:nvSpPr>
          <p:cNvPr id="5" name="Rectangle 4"/>
          <p:cNvSpPr/>
          <p:nvPr/>
        </p:nvSpPr>
        <p:spPr>
          <a:xfrm>
            <a:off x="3581400" y="1828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Distance evaluation</a:t>
            </a:r>
            <a:endParaRPr lang="en-US" dirty="0"/>
          </a:p>
        </p:txBody>
      </p:sp>
      <p:sp>
        <p:nvSpPr>
          <p:cNvPr id="6" name="Rectangle 5"/>
          <p:cNvSpPr/>
          <p:nvPr/>
        </p:nvSpPr>
        <p:spPr>
          <a:xfrm>
            <a:off x="2057400" y="2971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Biped walking</a:t>
            </a:r>
            <a:endParaRPr lang="en-US" dirty="0"/>
          </a:p>
        </p:txBody>
      </p:sp>
      <p:sp>
        <p:nvSpPr>
          <p:cNvPr id="7" name="Rectangle 6"/>
          <p:cNvSpPr/>
          <p:nvPr/>
        </p:nvSpPr>
        <p:spPr>
          <a:xfrm>
            <a:off x="3581400" y="2971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Number of falls</a:t>
            </a:r>
          </a:p>
          <a:p>
            <a:pPr algn="ctr"/>
            <a:r>
              <a:rPr lang="en-US" sz="1600" dirty="0" smtClean="0"/>
              <a:t>evaluation</a:t>
            </a:r>
            <a:endParaRPr lang="en-US" sz="1600" dirty="0"/>
          </a:p>
        </p:txBody>
      </p:sp>
      <p:sp>
        <p:nvSpPr>
          <p:cNvPr id="8" name="Rectangle 7"/>
          <p:cNvSpPr/>
          <p:nvPr/>
        </p:nvSpPr>
        <p:spPr>
          <a:xfrm>
            <a:off x="2057400" y="3886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Biped Gestures</a:t>
            </a:r>
          </a:p>
        </p:txBody>
      </p:sp>
      <p:sp>
        <p:nvSpPr>
          <p:cNvPr id="9" name="Rectangle 8"/>
          <p:cNvSpPr/>
          <p:nvPr/>
        </p:nvSpPr>
        <p:spPr>
          <a:xfrm>
            <a:off x="3581400" y="3886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Comparison to video evaluation</a:t>
            </a:r>
            <a:endParaRPr lang="en-US" sz="1400" dirty="0"/>
          </a:p>
        </p:txBody>
      </p:sp>
      <p:sp>
        <p:nvSpPr>
          <p:cNvPr id="10" name="Rectangle 9"/>
          <p:cNvSpPr/>
          <p:nvPr/>
        </p:nvSpPr>
        <p:spPr>
          <a:xfrm>
            <a:off x="2057400" y="4876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Hand gestures</a:t>
            </a:r>
          </a:p>
        </p:txBody>
      </p:sp>
      <p:sp>
        <p:nvSpPr>
          <p:cNvPr id="11" name="Rectangle 10"/>
          <p:cNvSpPr/>
          <p:nvPr/>
        </p:nvSpPr>
        <p:spPr>
          <a:xfrm>
            <a:off x="3581400" y="48768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Subjective human evaluation</a:t>
            </a:r>
            <a:endParaRPr lang="en-US" sz="1400" dirty="0"/>
          </a:p>
        </p:txBody>
      </p:sp>
      <p:sp>
        <p:nvSpPr>
          <p:cNvPr id="12" name="TextBox 11"/>
          <p:cNvSpPr txBox="1"/>
          <p:nvPr/>
        </p:nvSpPr>
        <p:spPr>
          <a:xfrm>
            <a:off x="228600" y="5867400"/>
            <a:ext cx="8610600" cy="707886"/>
          </a:xfrm>
          <a:prstGeom prst="rect">
            <a:avLst/>
          </a:prstGeom>
          <a:noFill/>
        </p:spPr>
        <p:txBody>
          <a:bodyPr wrap="square" rtlCol="0">
            <a:spAutoFit/>
          </a:bodyPr>
          <a:lstStyle/>
          <a:p>
            <a:r>
              <a:rPr lang="en-US" sz="2000" b="1" dirty="0" smtClean="0">
                <a:effectLst>
                  <a:outerShdw blurRad="38100" dist="38100" dir="2700000" algn="tl">
                    <a:srgbClr val="000000">
                      <a:alpha val="43137"/>
                    </a:srgbClr>
                  </a:outerShdw>
                </a:effectLst>
              </a:rPr>
              <a:t>Learning problems in Human-Robot Interaction – Motion Behavior (input/output)  generation problems</a:t>
            </a:r>
            <a:endParaRPr lang="en-US" sz="2000" b="1" dirty="0">
              <a:effectLst>
                <a:outerShdw blurRad="38100" dist="38100" dir="2700000" algn="tl">
                  <a:srgbClr val="000000">
                    <a:alpha val="43137"/>
                  </a:srgbClr>
                </a:outerShdw>
              </a:effectLst>
            </a:endParaRPr>
          </a:p>
        </p:txBody>
      </p:sp>
      <p:sp>
        <p:nvSpPr>
          <p:cNvPr id="13" name="TextBox 12"/>
          <p:cNvSpPr txBox="1"/>
          <p:nvPr/>
        </p:nvSpPr>
        <p:spPr>
          <a:xfrm>
            <a:off x="5562600" y="381000"/>
            <a:ext cx="3352800" cy="5016758"/>
          </a:xfrm>
          <a:prstGeom prst="rect">
            <a:avLst/>
          </a:prstGeom>
          <a:noFill/>
        </p:spPr>
        <p:txBody>
          <a:bodyPr wrap="square" rtlCol="0">
            <a:spAutoFit/>
          </a:bodyPr>
          <a:lstStyle/>
          <a:p>
            <a:r>
              <a:rPr lang="en-US" sz="4000" b="1" dirty="0" smtClean="0">
                <a:effectLst>
                  <a:outerShdw blurRad="38100" dist="38100" dir="2700000" algn="tl">
                    <a:srgbClr val="000000">
                      <a:alpha val="43137"/>
                    </a:srgbClr>
                  </a:outerShdw>
                </a:effectLst>
              </a:rPr>
              <a:t>Behavior  Problems = examples of correct motions – generalize and modify, interpolate</a:t>
            </a:r>
            <a:endParaRPr lang="en-US" sz="40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What </a:t>
            </a:r>
            <a:r>
              <a:rPr lang="en-US" dirty="0"/>
              <a:t>are the factors of motion that are important to generation of symbolic motions, especially in dance and pantomime? </a:t>
            </a:r>
            <a:endParaRPr lang="en-US" dirty="0" smtClean="0"/>
          </a:p>
          <a:p>
            <a:r>
              <a:rPr lang="en-US" dirty="0" smtClean="0"/>
              <a:t>The </a:t>
            </a:r>
            <a:r>
              <a:rPr lang="en-US" dirty="0"/>
              <a:t>research issues are: </a:t>
            </a:r>
            <a:endParaRPr lang="en-US" dirty="0" smtClean="0"/>
          </a:p>
          <a:p>
            <a:pPr marL="971550" lvl="1" indent="-514350">
              <a:buNone/>
            </a:pPr>
            <a:r>
              <a:rPr lang="en-US" b="1" dirty="0" smtClean="0"/>
              <a:t>(</a:t>
            </a:r>
            <a:r>
              <a:rPr lang="en-US" b="1" dirty="0"/>
              <a:t>1) </a:t>
            </a:r>
            <a:r>
              <a:rPr lang="en-US" dirty="0"/>
              <a:t>What should be the primitive, basic or atomic motions? </a:t>
            </a:r>
            <a:endParaRPr lang="en-US" dirty="0" smtClean="0"/>
          </a:p>
          <a:p>
            <a:pPr marL="971550" lvl="1" indent="-514350">
              <a:buNone/>
            </a:pPr>
            <a:r>
              <a:rPr lang="en-US" b="1" dirty="0" smtClean="0"/>
              <a:t>(</a:t>
            </a:r>
            <a:r>
              <a:rPr lang="en-US" b="1" dirty="0"/>
              <a:t>2)</a:t>
            </a:r>
            <a:r>
              <a:rPr lang="en-US" dirty="0"/>
              <a:t> What should be the operations on motions that combine primitive motions to complex motions? </a:t>
            </a:r>
            <a:endParaRPr lang="en-US" dirty="0" smtClean="0"/>
          </a:p>
          <a:p>
            <a:pPr marL="971550" lvl="1" indent="-514350">
              <a:buNone/>
            </a:pPr>
            <a:r>
              <a:rPr lang="en-US" b="1" dirty="0" smtClean="0"/>
              <a:t>(</a:t>
            </a:r>
            <a:r>
              <a:rPr lang="en-US" b="1" dirty="0"/>
              <a:t>3)</a:t>
            </a:r>
            <a:r>
              <a:rPr lang="en-US" dirty="0"/>
              <a:t> How symbolic motions are reflected/realized as physical motions of real robots? </a:t>
            </a:r>
            <a:endParaRPr lang="en-US" dirty="0" smtClean="0"/>
          </a:p>
          <a:p>
            <a:pPr marL="971550" lvl="1" indent="-514350">
              <a:buNone/>
            </a:pPr>
            <a:r>
              <a:rPr lang="en-US" b="1" dirty="0" smtClean="0"/>
              <a:t>(</a:t>
            </a:r>
            <a:r>
              <a:rPr lang="en-US" b="1" dirty="0"/>
              <a:t>4)</a:t>
            </a:r>
            <a:r>
              <a:rPr lang="en-US" dirty="0"/>
              <a:t> How to create existing and new symbolic motions automatically using some kind of knowledge-based algebraic software editor.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endParaRPr lang="en-US"/>
          </a:p>
        </p:txBody>
      </p:sp>
      <p:sp>
        <p:nvSpPr>
          <p:cNvPr id="3" name="Content Placeholder 2"/>
          <p:cNvSpPr>
            <a:spLocks noGrp="1"/>
          </p:cNvSpPr>
          <p:nvPr>
            <p:ph idx="1"/>
          </p:nvPr>
        </p:nvSpPr>
        <p:spPr>
          <a:xfrm>
            <a:off x="228600" y="990600"/>
            <a:ext cx="8915400" cy="5410200"/>
          </a:xfrm>
        </p:spPr>
        <p:txBody>
          <a:bodyPr>
            <a:noAutofit/>
          </a:bodyPr>
          <a:lstStyle/>
          <a:p>
            <a:r>
              <a:rPr lang="en-US" sz="2000" dirty="0" smtClean="0"/>
              <a:t>Human-robot </a:t>
            </a:r>
            <a:r>
              <a:rPr lang="en-US" sz="2000" dirty="0"/>
              <a:t>emotion-augmented communication systems. </a:t>
            </a:r>
            <a:endParaRPr lang="en-US" sz="2000" dirty="0" smtClean="0"/>
          </a:p>
          <a:p>
            <a:r>
              <a:rPr lang="en-US" sz="2000" dirty="0" smtClean="0"/>
              <a:t>The </a:t>
            </a:r>
            <a:r>
              <a:rPr lang="en-US" sz="2000" dirty="0"/>
              <a:t>new extended communication media in addition </a:t>
            </a:r>
            <a:r>
              <a:rPr lang="en-US" sz="2000" dirty="0" smtClean="0"/>
              <a:t>to: </a:t>
            </a:r>
          </a:p>
          <a:p>
            <a:pPr lvl="1"/>
            <a:r>
              <a:rPr lang="en-US" sz="1800" dirty="0" smtClean="0"/>
              <a:t>speech</a:t>
            </a:r>
          </a:p>
          <a:p>
            <a:pPr lvl="1"/>
            <a:r>
              <a:rPr lang="en-US" sz="1800" dirty="0" smtClean="0"/>
              <a:t>will </a:t>
            </a:r>
            <a:r>
              <a:rPr lang="en-US" sz="1800" dirty="0"/>
              <a:t>include </a:t>
            </a:r>
            <a:r>
              <a:rPr lang="en-US" sz="1800" dirty="0" smtClean="0"/>
              <a:t>prosody </a:t>
            </a:r>
          </a:p>
          <a:p>
            <a:pPr lvl="1"/>
            <a:r>
              <a:rPr lang="en-US" sz="1800" dirty="0" smtClean="0"/>
              <a:t>facial gestures</a:t>
            </a:r>
          </a:p>
          <a:p>
            <a:pPr lvl="1"/>
            <a:r>
              <a:rPr lang="en-US" sz="1800" dirty="0" smtClean="0"/>
              <a:t>hand gestures</a:t>
            </a:r>
          </a:p>
          <a:p>
            <a:pPr lvl="1"/>
            <a:r>
              <a:rPr lang="en-US" sz="1800" dirty="0" smtClean="0"/>
              <a:t>body language</a:t>
            </a:r>
          </a:p>
          <a:p>
            <a:pPr lvl="2"/>
            <a:r>
              <a:rPr lang="en-US" sz="1400" dirty="0" smtClean="0"/>
              <a:t>head </a:t>
            </a:r>
            <a:r>
              <a:rPr lang="en-US" sz="1400" dirty="0"/>
              <a:t>and neck, </a:t>
            </a:r>
            <a:endParaRPr lang="en-US" sz="1400" dirty="0" smtClean="0"/>
          </a:p>
          <a:p>
            <a:pPr lvl="2"/>
            <a:r>
              <a:rPr lang="en-US" sz="1400" dirty="0" smtClean="0"/>
              <a:t>legs</a:t>
            </a:r>
            <a:r>
              <a:rPr lang="en-US" sz="1400" dirty="0"/>
              <a:t>, </a:t>
            </a:r>
            <a:endParaRPr lang="en-US" sz="1400" dirty="0" smtClean="0"/>
          </a:p>
          <a:p>
            <a:pPr lvl="2"/>
            <a:r>
              <a:rPr lang="en-US" sz="1400" dirty="0" smtClean="0"/>
              <a:t>bending </a:t>
            </a:r>
            <a:r>
              <a:rPr lang="en-US" sz="1400" dirty="0"/>
              <a:t>of full body, </a:t>
            </a:r>
            <a:endParaRPr lang="en-US" sz="1400" dirty="0" smtClean="0"/>
          </a:p>
          <a:p>
            <a:pPr lvl="2"/>
            <a:r>
              <a:rPr lang="en-US" sz="1400" dirty="0" smtClean="0"/>
              <a:t>muscle-only motions</a:t>
            </a:r>
          </a:p>
          <a:p>
            <a:pPr lvl="1"/>
            <a:endParaRPr lang="en-US" sz="1800" dirty="0"/>
          </a:p>
          <a:p>
            <a:pPr lvl="1"/>
            <a:r>
              <a:rPr lang="en-US" sz="1800" dirty="0" smtClean="0"/>
              <a:t>The </a:t>
            </a:r>
            <a:r>
              <a:rPr lang="en-US" sz="1800" dirty="0"/>
              <a:t>gestures used in daily communication, </a:t>
            </a:r>
            <a:endParaRPr lang="en-US" sz="1800" dirty="0" smtClean="0"/>
          </a:p>
          <a:p>
            <a:pPr lvl="1"/>
            <a:r>
              <a:rPr lang="en-US" sz="1800" dirty="0" smtClean="0"/>
              <a:t>ritual </a:t>
            </a:r>
            <a:r>
              <a:rPr lang="en-US" sz="1800" dirty="0"/>
              <a:t>gestures of all kinds, </a:t>
            </a:r>
            <a:endParaRPr lang="en-US" sz="1800" dirty="0" smtClean="0"/>
          </a:p>
          <a:p>
            <a:pPr lvl="1"/>
            <a:r>
              <a:rPr lang="en-US" sz="1800" dirty="0" smtClean="0"/>
              <a:t>theatric </a:t>
            </a:r>
            <a:r>
              <a:rPr lang="en-US" sz="1800" dirty="0"/>
              <a:t>and </a:t>
            </a:r>
            <a:endParaRPr lang="en-US" sz="1800" dirty="0" smtClean="0"/>
          </a:p>
          <a:p>
            <a:pPr lvl="1"/>
            <a:r>
              <a:rPr lang="en-US" sz="1800" dirty="0" smtClean="0"/>
              <a:t>dance </a:t>
            </a:r>
            <a:r>
              <a:rPr lang="en-US" sz="1800" dirty="0"/>
              <a:t>motions </a:t>
            </a:r>
            <a:endParaRPr lang="en-US" sz="1800" dirty="0" smtClean="0"/>
          </a:p>
          <a:p>
            <a:endParaRPr lang="en-US" sz="2000" dirty="0"/>
          </a:p>
          <a:p>
            <a:r>
              <a:rPr lang="en-US" sz="2000" dirty="0" smtClean="0"/>
              <a:t>will </a:t>
            </a:r>
            <a:r>
              <a:rPr lang="en-US" sz="2000" dirty="0"/>
              <a:t>be captured or translated to certain algebraic notations.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u="sng" dirty="0" smtClean="0"/>
              <a:t>the </a:t>
            </a:r>
            <a:r>
              <a:rPr lang="en-US" u="sng" dirty="0"/>
              <a:t>same grammar</a:t>
            </a:r>
            <a:r>
              <a:rPr lang="en-US" dirty="0"/>
              <a:t>. </a:t>
            </a:r>
            <a:endParaRPr lang="en-US" dirty="0" smtClean="0"/>
          </a:p>
          <a:p>
            <a:r>
              <a:rPr lang="en-US" dirty="0" smtClean="0"/>
              <a:t>The </a:t>
            </a:r>
            <a:r>
              <a:rPr lang="en-US" dirty="0"/>
              <a:t>unified notations will allow also to transform between various media. </a:t>
            </a:r>
            <a:endParaRPr lang="en-US" dirty="0" smtClean="0"/>
          </a:p>
          <a:p>
            <a:r>
              <a:rPr lang="en-US" dirty="0" smtClean="0"/>
              <a:t>For </a:t>
            </a:r>
            <a:r>
              <a:rPr lang="en-US" dirty="0"/>
              <a:t>instance, a captured motion of a flower can be presented as motion of a pantomime actor. </a:t>
            </a:r>
            <a:endParaRPr lang="en-US" dirty="0" smtClean="0"/>
          </a:p>
          <a:p>
            <a:r>
              <a:rPr lang="en-US" dirty="0" smtClean="0"/>
              <a:t>A </a:t>
            </a:r>
            <a:r>
              <a:rPr lang="en-US" dirty="0"/>
              <a:t>sound pattern can be transformed to a pattern of colored laser lights. </a:t>
            </a:r>
            <a:endParaRPr lang="en-US" dirty="0" smtClean="0"/>
          </a:p>
          <a:p>
            <a:r>
              <a:rPr lang="en-US" dirty="0" smtClean="0"/>
              <a:t>Sound</a:t>
            </a:r>
            <a:r>
              <a:rPr lang="en-US" dirty="0"/>
              <a:t>, light, theatric stage movements, special effects and robot motions have all the same nature of sequences of symbolic event-related atoms. </a:t>
            </a:r>
            <a:endParaRPr lang="en-US" dirty="0" smtClean="0"/>
          </a:p>
          <a:p>
            <a:r>
              <a:rPr lang="en-US" dirty="0" smtClean="0"/>
              <a:t>Thus </a:t>
            </a:r>
            <a:r>
              <a:rPr lang="en-US" dirty="0"/>
              <a:t>the theater itself becomes a super-robot with the ability to express its emotional state through various motions, lights and theater plays orchestration. </a:t>
            </a:r>
            <a:endParaRPr lang="en-US" dirty="0" smtClean="0"/>
          </a:p>
          <a:p>
            <a:r>
              <a:rPr lang="en-US" dirty="0" smtClean="0"/>
              <a:t>These </a:t>
            </a:r>
            <a:r>
              <a:rPr lang="en-US" dirty="0"/>
              <a:t>sequences can be uniformly processed.  </a:t>
            </a:r>
          </a:p>
          <a:p>
            <a:r>
              <a:rPr lang="en-US" dirty="0"/>
              <a:t>We propose to create </a:t>
            </a:r>
            <a:r>
              <a:rPr lang="en-US" u="sng" dirty="0"/>
              <a:t>universal editors</a:t>
            </a:r>
            <a:r>
              <a:rPr lang="en-US" dirty="0"/>
              <a:t> that will be not specialized to any particular medium or robot. </a:t>
            </a:r>
            <a:endParaRPr lang="en-US" dirty="0" smtClean="0"/>
          </a:p>
          <a:p>
            <a:r>
              <a:rPr lang="en-US" dirty="0" smtClean="0"/>
              <a:t>They </a:t>
            </a:r>
            <a:r>
              <a:rPr lang="en-US" dirty="0"/>
              <a:t>will use algebraic and logic based notations.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9144000" cy="487362"/>
          </a:xfrm>
        </p:spPr>
        <p:txBody>
          <a:bodyPr>
            <a:normAutofit fontScale="90000"/>
          </a:bodyPr>
          <a:lstStyle/>
          <a:p>
            <a:r>
              <a:rPr lang="en-US" dirty="0" smtClean="0"/>
              <a:t>on-line versus off-line creation of motions</a:t>
            </a:r>
            <a:endParaRPr lang="en-US" dirty="0"/>
          </a:p>
        </p:txBody>
      </p:sp>
      <p:sp>
        <p:nvSpPr>
          <p:cNvPr id="3" name="Content Placeholder 2"/>
          <p:cNvSpPr>
            <a:spLocks noGrp="1"/>
          </p:cNvSpPr>
          <p:nvPr>
            <p:ph idx="1"/>
          </p:nvPr>
        </p:nvSpPr>
        <p:spPr>
          <a:xfrm>
            <a:off x="228600" y="990600"/>
            <a:ext cx="8610600" cy="5486400"/>
          </a:xfrm>
        </p:spPr>
        <p:txBody>
          <a:bodyPr>
            <a:normAutofit fontScale="62500" lnSpcReduction="20000"/>
          </a:bodyPr>
          <a:lstStyle/>
          <a:p>
            <a:r>
              <a:rPr lang="en-US" dirty="0" smtClean="0"/>
              <a:t>Film </a:t>
            </a:r>
            <a:r>
              <a:rPr lang="en-US" dirty="0"/>
              <a:t>is an art that does not require feedback from the audience and every presented event is always exactly the same. </a:t>
            </a:r>
            <a:endParaRPr lang="en-US" dirty="0" smtClean="0"/>
          </a:p>
          <a:p>
            <a:pPr lvl="1"/>
            <a:r>
              <a:rPr lang="en-US" dirty="0" smtClean="0"/>
              <a:t>Creation </a:t>
            </a:r>
            <a:r>
              <a:rPr lang="en-US" dirty="0"/>
              <a:t>has been done earlier, off-line with the director and his associates as the audience during shooting and editing</a:t>
            </a:r>
            <a:r>
              <a:rPr lang="en-US" dirty="0" smtClean="0"/>
              <a:t>.</a:t>
            </a:r>
          </a:p>
          <a:p>
            <a:pPr lvl="1"/>
            <a:endParaRPr lang="en-US" dirty="0"/>
          </a:p>
          <a:p>
            <a:r>
              <a:rPr lang="en-US" dirty="0" smtClean="0"/>
              <a:t> </a:t>
            </a:r>
            <a:r>
              <a:rPr lang="en-US" dirty="0"/>
              <a:t>In contrast, the theatre performance is always slightly different and it depends on the feedback from the audience. </a:t>
            </a:r>
            <a:endParaRPr lang="en-US" dirty="0" smtClean="0"/>
          </a:p>
          <a:p>
            <a:r>
              <a:rPr lang="en-US" dirty="0" smtClean="0"/>
              <a:t>The </a:t>
            </a:r>
            <a:r>
              <a:rPr lang="en-US" dirty="0"/>
              <a:t>public may say “Actor X had a good day today”. </a:t>
            </a:r>
            <a:endParaRPr lang="en-US" dirty="0" smtClean="0"/>
          </a:p>
          <a:p>
            <a:r>
              <a:rPr lang="en-US" dirty="0" smtClean="0"/>
              <a:t>The </a:t>
            </a:r>
            <a:r>
              <a:rPr lang="en-US" dirty="0"/>
              <a:t>research questions are</a:t>
            </a:r>
            <a:r>
              <a:rPr lang="en-US" dirty="0" smtClean="0"/>
              <a:t>:</a:t>
            </a:r>
          </a:p>
          <a:p>
            <a:pPr lvl="1"/>
            <a:r>
              <a:rPr lang="en-US" dirty="0" smtClean="0"/>
              <a:t> </a:t>
            </a:r>
            <a:r>
              <a:rPr lang="en-US" dirty="0"/>
              <a:t>(1)  “will the future robot theatre be more similar to films or theatrical performances?”, </a:t>
            </a:r>
            <a:endParaRPr lang="en-US" dirty="0" smtClean="0"/>
          </a:p>
          <a:p>
            <a:pPr lvl="1"/>
            <a:r>
              <a:rPr lang="en-US" dirty="0" smtClean="0"/>
              <a:t>(</a:t>
            </a:r>
            <a:r>
              <a:rPr lang="en-US" dirty="0"/>
              <a:t>2) “can one create a realistic robot theatre without viewer’s feedback</a:t>
            </a:r>
            <a:r>
              <a:rPr lang="en-US" dirty="0" smtClean="0"/>
              <a:t>?”</a:t>
            </a:r>
          </a:p>
          <a:p>
            <a:pPr lvl="1"/>
            <a:r>
              <a:rPr lang="en-US" dirty="0" smtClean="0"/>
              <a:t> </a:t>
            </a:r>
            <a:r>
              <a:rPr lang="en-US" dirty="0"/>
              <a:t>(3) “What type of tools do we need to create a theater play off-line versus on-line?”, </a:t>
            </a:r>
            <a:endParaRPr lang="en-US" dirty="0" smtClean="0"/>
          </a:p>
          <a:p>
            <a:pPr lvl="1"/>
            <a:r>
              <a:rPr lang="en-US" dirty="0" smtClean="0"/>
              <a:t>(</a:t>
            </a:r>
            <a:r>
              <a:rPr lang="en-US" dirty="0"/>
              <a:t>4) “Is an off-line sequence generator enough to create art</a:t>
            </a:r>
            <a:r>
              <a:rPr lang="en-US" dirty="0" smtClean="0"/>
              <a:t>?”</a:t>
            </a:r>
          </a:p>
          <a:p>
            <a:pPr lvl="1"/>
            <a:r>
              <a:rPr lang="en-US" dirty="0" smtClean="0"/>
              <a:t> </a:t>
            </a:r>
            <a:r>
              <a:rPr lang="en-US" dirty="0"/>
              <a:t>(5)  “Do we need a sequence generator </a:t>
            </a:r>
            <a:r>
              <a:rPr lang="en-US" u="sng" dirty="0"/>
              <a:t>and</a:t>
            </a:r>
            <a:r>
              <a:rPr lang="en-US" dirty="0"/>
              <a:t> a virtual reality simulator before actuate the play on the robot”? </a:t>
            </a:r>
            <a:endParaRPr lang="en-US" dirty="0" smtClean="0"/>
          </a:p>
          <a:p>
            <a:pPr lvl="1"/>
            <a:r>
              <a:rPr lang="en-US" dirty="0" smtClean="0"/>
              <a:t>(</a:t>
            </a:r>
            <a:r>
              <a:rPr lang="en-US" dirty="0"/>
              <a:t>6) “How really important is the feedback from the audience for a human singer </a:t>
            </a:r>
            <a:r>
              <a:rPr lang="en-US" dirty="0" smtClean="0"/>
              <a:t>or conference speaker to modify their on-stage behaviors? </a:t>
            </a:r>
            <a:r>
              <a:rPr lang="en-US" dirty="0"/>
              <a:t>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How </a:t>
            </a:r>
            <a:r>
              <a:rPr lang="en-US" dirty="0"/>
              <a:t>it should be reflected in the on-line robot theatre? </a:t>
            </a:r>
            <a:endParaRPr lang="en-US" dirty="0" smtClean="0"/>
          </a:p>
          <a:p>
            <a:r>
              <a:rPr lang="en-US" dirty="0" smtClean="0"/>
              <a:t>Should </a:t>
            </a:r>
            <a:r>
              <a:rPr lang="en-US" dirty="0"/>
              <a:t>we have a “character” of each robot simulated together with the performance? </a:t>
            </a:r>
            <a:endParaRPr lang="en-US" dirty="0" smtClean="0"/>
          </a:p>
          <a:p>
            <a:pPr lvl="1"/>
            <a:r>
              <a:rPr lang="en-US" dirty="0" smtClean="0"/>
              <a:t>(</a:t>
            </a:r>
            <a:r>
              <a:rPr lang="en-US" dirty="0"/>
              <a:t>So that a shy robot should run from the stage if it is booed. </a:t>
            </a:r>
            <a:endParaRPr lang="en-US" dirty="0" smtClean="0"/>
          </a:p>
          <a:p>
            <a:pPr lvl="1"/>
            <a:r>
              <a:rPr lang="en-US" dirty="0" smtClean="0"/>
              <a:t>A </a:t>
            </a:r>
            <a:r>
              <a:rPr lang="en-US" dirty="0"/>
              <a:t>strong robot should remain. </a:t>
            </a:r>
            <a:endParaRPr lang="en-US" dirty="0" smtClean="0"/>
          </a:p>
          <a:p>
            <a:pPr lvl="1"/>
            <a:r>
              <a:rPr lang="en-US" dirty="0" smtClean="0"/>
              <a:t>But </a:t>
            </a:r>
            <a:r>
              <a:rPr lang="en-US" dirty="0"/>
              <a:t>maybe the shy robot will know much better how to express the meaning of the play.) </a:t>
            </a:r>
            <a:endParaRPr lang="en-US" dirty="0" smtClean="0"/>
          </a:p>
          <a:p>
            <a:endParaRPr lang="en-US" dirty="0"/>
          </a:p>
          <a:p>
            <a:r>
              <a:rPr lang="en-US" dirty="0" smtClean="0"/>
              <a:t>In </a:t>
            </a:r>
            <a:r>
              <a:rPr lang="en-US" dirty="0"/>
              <a:t>general, do we need a “character” to use the feedback from audience or should be this simulated otherwise?”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pPr lvl="0"/>
            <a:r>
              <a:rPr lang="en-US" b="1" dirty="0" smtClean="0"/>
              <a:t>Event Expressions to specify languages of motions and behaviors</a:t>
            </a:r>
            <a:endParaRPr lang="en-US" dirty="0"/>
          </a:p>
        </p:txBody>
      </p:sp>
      <p:sp>
        <p:nvSpPr>
          <p:cNvPr id="3" name="Content Placeholder 2"/>
          <p:cNvSpPr>
            <a:spLocks noGrp="1"/>
          </p:cNvSpPr>
          <p:nvPr>
            <p:ph idx="1"/>
          </p:nvPr>
        </p:nvSpPr>
        <p:spPr>
          <a:xfrm>
            <a:off x="457200" y="1371600"/>
            <a:ext cx="8382000" cy="5257800"/>
          </a:xfrm>
        </p:spPr>
        <p:txBody>
          <a:bodyPr>
            <a:normAutofit fontScale="62500" lnSpcReduction="20000"/>
          </a:bodyPr>
          <a:lstStyle/>
          <a:p>
            <a:r>
              <a:rPr lang="en-US" dirty="0" smtClean="0"/>
              <a:t>A </a:t>
            </a:r>
            <a:r>
              <a:rPr lang="en-US" i="1" dirty="0"/>
              <a:t>regular expression</a:t>
            </a:r>
            <a:r>
              <a:rPr lang="en-US" dirty="0"/>
              <a:t> is a pattern that matches one or more strings of characters from a finite alphabet. </a:t>
            </a:r>
            <a:endParaRPr lang="en-US" dirty="0" smtClean="0"/>
          </a:p>
          <a:p>
            <a:endParaRPr lang="en-US" dirty="0" smtClean="0"/>
          </a:p>
          <a:p>
            <a:r>
              <a:rPr lang="en-US" dirty="0" smtClean="0"/>
              <a:t> </a:t>
            </a:r>
            <a:r>
              <a:rPr lang="en-US" dirty="0"/>
              <a:t>Individual characters are considered regular expressions that match themselves. </a:t>
            </a:r>
            <a:endParaRPr lang="en-US" dirty="0" smtClean="0"/>
          </a:p>
          <a:p>
            <a:endParaRPr lang="en-US" dirty="0" smtClean="0"/>
          </a:p>
          <a:p>
            <a:r>
              <a:rPr lang="en-US" dirty="0" smtClean="0"/>
              <a:t>Original </a:t>
            </a:r>
            <a:r>
              <a:rPr lang="en-US" dirty="0"/>
              <a:t>regular expressions used union, concatenation and iteration operators. </a:t>
            </a:r>
            <a:endParaRPr lang="en-US" dirty="0" smtClean="0"/>
          </a:p>
          <a:p>
            <a:endParaRPr lang="en-US" dirty="0" smtClean="0"/>
          </a:p>
          <a:p>
            <a:r>
              <a:rPr lang="en-US" dirty="0" smtClean="0"/>
              <a:t>Regular </a:t>
            </a:r>
            <a:r>
              <a:rPr lang="en-US" dirty="0"/>
              <a:t>expressions were next extended by adding negation and intersection to a Boolean Algebra. </a:t>
            </a:r>
            <a:endParaRPr lang="en-US" dirty="0" smtClean="0"/>
          </a:p>
          <a:p>
            <a:endParaRPr lang="en-US" dirty="0" smtClean="0"/>
          </a:p>
          <a:p>
            <a:r>
              <a:rPr lang="en-US" dirty="0" smtClean="0"/>
              <a:t>Observe </a:t>
            </a:r>
            <a:r>
              <a:rPr lang="en-US" dirty="0"/>
              <a:t>that X</a:t>
            </a:r>
            <a:r>
              <a:rPr lang="en-US" baseline="-25000" dirty="0"/>
              <a:t>1</a:t>
            </a:r>
            <a:r>
              <a:rPr lang="en-US" dirty="0"/>
              <a:t> ∩ X</a:t>
            </a:r>
            <a:r>
              <a:rPr lang="en-US" baseline="-25000" dirty="0"/>
              <a:t>2</a:t>
            </a:r>
            <a:r>
              <a:rPr lang="en-US" dirty="0"/>
              <a:t> is an empty set for atoms X</a:t>
            </a:r>
            <a:r>
              <a:rPr lang="en-US" baseline="-25000" dirty="0"/>
              <a:t>1</a:t>
            </a:r>
            <a:r>
              <a:rPr lang="en-US" dirty="0"/>
              <a:t> </a:t>
            </a:r>
            <a:r>
              <a:rPr lang="en-US" dirty="0">
                <a:sym typeface="Symbol"/>
              </a:rPr>
              <a:t></a:t>
            </a:r>
            <a:r>
              <a:rPr lang="en-US" dirty="0"/>
              <a:t> X</a:t>
            </a:r>
            <a:r>
              <a:rPr lang="en-US" baseline="-25000" dirty="0"/>
              <a:t>2</a:t>
            </a:r>
            <a:r>
              <a:rPr lang="en-US" dirty="0"/>
              <a:t> , as the meaning of intersection operator is set-theoretical. </a:t>
            </a:r>
            <a:endParaRPr lang="en-US" dirty="0" smtClean="0"/>
          </a:p>
          <a:p>
            <a:endParaRPr lang="en-US" dirty="0" smtClean="0"/>
          </a:p>
          <a:p>
            <a:r>
              <a:rPr lang="en-US" dirty="0" smtClean="0"/>
              <a:t>Similarly </a:t>
            </a:r>
            <a:r>
              <a:rPr lang="en-US" dirty="0"/>
              <a:t>the interpretation of </a:t>
            </a:r>
            <a:r>
              <a:rPr lang="en-US" dirty="0">
                <a:sym typeface="Symbol"/>
              </a:rPr>
              <a:t></a:t>
            </a:r>
            <a:r>
              <a:rPr lang="en-US" dirty="0"/>
              <a:t> operator is set-theoretical in regular expressions, thus new symbols are not being created.  </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4267200" cy="6248400"/>
          </a:xfrm>
        </p:spPr>
        <p:txBody>
          <a:bodyPr>
            <a:noAutofit/>
          </a:bodyPr>
          <a:lstStyle/>
          <a:p>
            <a:r>
              <a:rPr lang="en-US" sz="1800" b="1" i="1" dirty="0"/>
              <a:t>Greeting_1 = (</a:t>
            </a:r>
            <a:r>
              <a:rPr lang="en-US" sz="1800" b="1" i="1" dirty="0" err="1"/>
              <a:t>Wave_Hand_Up</a:t>
            </a:r>
            <a:r>
              <a:rPr lang="en-US" sz="1800" b="1" i="1" dirty="0"/>
              <a:t>  </a:t>
            </a:r>
            <a:r>
              <a:rPr lang="en-US" sz="1800" b="1" i="1" baseline="30000" dirty="0"/>
              <a:t>o</a:t>
            </a:r>
            <a:r>
              <a:rPr lang="en-US" sz="1800" b="1" i="1" dirty="0"/>
              <a:t>  </a:t>
            </a:r>
            <a:r>
              <a:rPr lang="en-US" sz="1800" b="1" i="1" dirty="0" err="1"/>
              <a:t>Wave_Hand_Down</a:t>
            </a:r>
            <a:r>
              <a:rPr lang="en-US" sz="1800" b="1" i="1" dirty="0"/>
              <a:t> ) (</a:t>
            </a:r>
            <a:r>
              <a:rPr lang="en-US" sz="1800" b="1" i="1" dirty="0" err="1"/>
              <a:t>Wave_Hand_Up</a:t>
            </a:r>
            <a:r>
              <a:rPr lang="en-US" sz="1800" b="1" i="1" dirty="0"/>
              <a:t>  </a:t>
            </a:r>
            <a:r>
              <a:rPr lang="en-US" sz="1800" b="1" i="1" baseline="30000" dirty="0"/>
              <a:t>o</a:t>
            </a:r>
            <a:r>
              <a:rPr lang="en-US" sz="1800" b="1" i="1" dirty="0"/>
              <a:t>  </a:t>
            </a:r>
            <a:r>
              <a:rPr lang="en-US" sz="1800" b="1" i="1" dirty="0" err="1"/>
              <a:t>Wave_Hand_Down</a:t>
            </a:r>
            <a:r>
              <a:rPr lang="en-US" sz="1800" b="1" i="1" dirty="0"/>
              <a:t> ) </a:t>
            </a:r>
            <a:r>
              <a:rPr lang="en-US" sz="1800" b="1" i="1" baseline="30000" dirty="0"/>
              <a:t>* </a:t>
            </a:r>
            <a:r>
              <a:rPr lang="en-US" sz="1800" b="1" i="1" dirty="0"/>
              <a:t> </a:t>
            </a:r>
            <a:r>
              <a:rPr lang="en-US" sz="1800" b="1" i="1" dirty="0">
                <a:sym typeface="Symbol"/>
              </a:rPr>
              <a:t></a:t>
            </a:r>
            <a:r>
              <a:rPr lang="en-US" sz="1800" b="1" i="1" dirty="0"/>
              <a:t> </a:t>
            </a:r>
            <a:r>
              <a:rPr lang="en-US" sz="1800" b="1" i="1" dirty="0" err="1"/>
              <a:t>Wave_Hand_Up</a:t>
            </a:r>
            <a:r>
              <a:rPr lang="en-US" sz="1800" b="1" i="1" dirty="0"/>
              <a:t>  </a:t>
            </a:r>
            <a:r>
              <a:rPr lang="en-US" sz="1800" b="1" i="1" baseline="30000" dirty="0"/>
              <a:t>o</a:t>
            </a:r>
            <a:r>
              <a:rPr lang="en-US" sz="1800" b="1" i="1" dirty="0"/>
              <a:t>   </a:t>
            </a:r>
            <a:r>
              <a:rPr lang="en-US" sz="1800" b="1" i="1" dirty="0" err="1"/>
              <a:t>Say_Hello</a:t>
            </a:r>
            <a:r>
              <a:rPr lang="en-US" sz="1800" dirty="0"/>
              <a:t>  </a:t>
            </a:r>
            <a:endParaRPr lang="en-US" sz="1800" dirty="0" smtClean="0"/>
          </a:p>
          <a:p>
            <a:endParaRPr lang="en-US" sz="1800" dirty="0"/>
          </a:p>
          <a:p>
            <a:r>
              <a:rPr lang="en-US" sz="1800" dirty="0" smtClean="0"/>
              <a:t>Which </a:t>
            </a:r>
            <a:r>
              <a:rPr lang="en-US" sz="1800" dirty="0"/>
              <a:t>means, to greet a person the robot should execute one of two actions: </a:t>
            </a:r>
            <a:endParaRPr lang="en-US" sz="1800" dirty="0" smtClean="0"/>
          </a:p>
          <a:p>
            <a:pPr lvl="1"/>
            <a:r>
              <a:rPr lang="en-US" sz="1400" u="sng" dirty="0" smtClean="0"/>
              <a:t>Action </a:t>
            </a:r>
            <a:r>
              <a:rPr lang="en-US" sz="1400" u="sng" dirty="0"/>
              <a:t>1</a:t>
            </a:r>
            <a:r>
              <a:rPr lang="en-US" sz="1400" dirty="0"/>
              <a:t>: wave hand up, follow it by waving hand down. Execute it at least once. </a:t>
            </a:r>
            <a:endParaRPr lang="en-US" sz="1400" dirty="0" smtClean="0"/>
          </a:p>
          <a:p>
            <a:pPr lvl="1"/>
            <a:r>
              <a:rPr lang="en-US" sz="1400" u="sng" dirty="0" smtClean="0"/>
              <a:t>Action </a:t>
            </a:r>
            <a:r>
              <a:rPr lang="en-US" sz="1400" u="sng" dirty="0"/>
              <a:t>2</a:t>
            </a:r>
            <a:r>
              <a:rPr lang="en-US" sz="1400" dirty="0"/>
              <a:t>: Wave hand up, next say “Hello”. The same is true for any complex events. </a:t>
            </a:r>
            <a:endParaRPr lang="en-US" sz="1400" dirty="0" smtClean="0"/>
          </a:p>
          <a:p>
            <a:r>
              <a:rPr lang="en-US" sz="1800" dirty="0" smtClean="0"/>
              <a:t>As </a:t>
            </a:r>
            <a:r>
              <a:rPr lang="en-US" sz="1800" dirty="0"/>
              <a:t>we see, the semantics of regular expressions </a:t>
            </a:r>
            <a:r>
              <a:rPr lang="en-US" sz="1800" dirty="0" smtClean="0"/>
              <a:t>is </a:t>
            </a:r>
            <a:r>
              <a:rPr lang="en-US" sz="1800" dirty="0"/>
              <a:t>used here, with atomic symbols from the terminal alphabet of basic events {</a:t>
            </a:r>
            <a:r>
              <a:rPr lang="en-US" sz="1800" b="1" i="1" dirty="0" err="1"/>
              <a:t>Wave_Hand_Down</a:t>
            </a:r>
            <a:r>
              <a:rPr lang="en-US" sz="1800" b="1" i="1" dirty="0"/>
              <a:t>,  </a:t>
            </a:r>
            <a:r>
              <a:rPr lang="en-US" sz="1800" b="1" i="1" dirty="0" err="1"/>
              <a:t>Wave_Hand_Up</a:t>
            </a:r>
            <a:r>
              <a:rPr lang="en-US" sz="1800" b="1" i="1" dirty="0"/>
              <a:t> ,   </a:t>
            </a:r>
            <a:r>
              <a:rPr lang="en-US" sz="1800" b="1" i="1" dirty="0" err="1"/>
              <a:t>Say_Hello</a:t>
            </a:r>
            <a:r>
              <a:rPr lang="en-US" sz="1800" dirty="0"/>
              <a:t>}. </a:t>
            </a:r>
            <a:endParaRPr lang="en-US" sz="1800" dirty="0" smtClean="0"/>
          </a:p>
          <a:p>
            <a:r>
              <a:rPr lang="en-US" sz="1800" dirty="0" smtClean="0"/>
              <a:t>The </a:t>
            </a:r>
            <a:r>
              <a:rPr lang="en-US" sz="1800" dirty="0"/>
              <a:t>operators used here are: concatenation (</a:t>
            </a:r>
            <a:r>
              <a:rPr lang="en-US" sz="1800" b="1" i="1" baseline="30000" dirty="0"/>
              <a:t>o</a:t>
            </a:r>
            <a:r>
              <a:rPr lang="en-US" sz="1800" dirty="0"/>
              <a:t>), union (</a:t>
            </a:r>
            <a:r>
              <a:rPr lang="en-US" sz="1800" b="1" i="1" dirty="0">
                <a:sym typeface="Symbol"/>
              </a:rPr>
              <a:t></a:t>
            </a:r>
            <a:r>
              <a:rPr lang="en-US" sz="1800" dirty="0"/>
              <a:t>) and iteration (</a:t>
            </a:r>
            <a:r>
              <a:rPr lang="en-US" sz="1800" b="1" i="1" baseline="30000" dirty="0"/>
              <a:t>*</a:t>
            </a:r>
            <a:r>
              <a:rPr lang="en-US" sz="1800" dirty="0"/>
              <a:t>). Each operator has one or two arguments. </a:t>
            </a:r>
            <a:endParaRPr lang="en-US" sz="1800" dirty="0" smtClean="0"/>
          </a:p>
          <a:p>
            <a:r>
              <a:rPr lang="en-US" sz="1800" dirty="0" smtClean="0"/>
              <a:t>So </a:t>
            </a:r>
            <a:r>
              <a:rPr lang="en-US" sz="1800" dirty="0"/>
              <a:t>far,  these expressions are the same as regular expressions. </a:t>
            </a:r>
            <a:endParaRPr lang="en-US" sz="1800" dirty="0" smtClean="0"/>
          </a:p>
        </p:txBody>
      </p:sp>
      <p:sp>
        <p:nvSpPr>
          <p:cNvPr id="5" name="Oval 4"/>
          <p:cNvSpPr/>
          <p:nvPr/>
        </p:nvSpPr>
        <p:spPr>
          <a:xfrm>
            <a:off x="6858000" y="228600"/>
            <a:ext cx="1981200" cy="6096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Initial state</a:t>
            </a:r>
            <a:endParaRPr lang="en-US" sz="2000" b="1" dirty="0">
              <a:solidFill>
                <a:schemeClr val="tx1"/>
              </a:solidFill>
            </a:endParaRPr>
          </a:p>
        </p:txBody>
      </p:sp>
      <p:sp>
        <p:nvSpPr>
          <p:cNvPr id="6" name="Oval 5"/>
          <p:cNvSpPr/>
          <p:nvPr/>
        </p:nvSpPr>
        <p:spPr>
          <a:xfrm>
            <a:off x="6172200" y="20574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8305800" y="25908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239000" y="4648200"/>
            <a:ext cx="1905000" cy="609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Final state</a:t>
            </a:r>
            <a:endParaRPr lang="en-US" sz="2000" b="1" dirty="0">
              <a:solidFill>
                <a:schemeClr val="tx1"/>
              </a:solidFill>
            </a:endParaRPr>
          </a:p>
        </p:txBody>
      </p:sp>
      <p:sp>
        <p:nvSpPr>
          <p:cNvPr id="9" name="Rectangle 8"/>
          <p:cNvSpPr/>
          <p:nvPr/>
        </p:nvSpPr>
        <p:spPr>
          <a:xfrm>
            <a:off x="7292403" y="1524000"/>
            <a:ext cx="1851597" cy="369332"/>
          </a:xfrm>
          <a:prstGeom prst="rect">
            <a:avLst/>
          </a:prstGeom>
        </p:spPr>
        <p:txBody>
          <a:bodyPr wrap="none">
            <a:spAutoFit/>
          </a:bodyPr>
          <a:lstStyle/>
          <a:p>
            <a:r>
              <a:rPr lang="en-US" b="1" i="1" dirty="0" err="1" smtClean="0"/>
              <a:t>Wave_Hand_Up</a:t>
            </a:r>
            <a:r>
              <a:rPr lang="en-US" b="1" i="1" dirty="0" smtClean="0"/>
              <a:t>  </a:t>
            </a:r>
          </a:p>
        </p:txBody>
      </p:sp>
      <p:cxnSp>
        <p:nvCxnSpPr>
          <p:cNvPr id="11" name="Straight Arrow Connector 10"/>
          <p:cNvCxnSpPr>
            <a:endCxn id="7" idx="0"/>
          </p:cNvCxnSpPr>
          <p:nvPr/>
        </p:nvCxnSpPr>
        <p:spPr>
          <a:xfrm rot="16200000" flipH="1">
            <a:off x="7600950" y="1543050"/>
            <a:ext cx="1752600" cy="34290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8" idx="7"/>
          </p:cNvCxnSpPr>
          <p:nvPr/>
        </p:nvCxnSpPr>
        <p:spPr>
          <a:xfrm rot="16200000" flipH="1">
            <a:off x="8007372" y="3879827"/>
            <a:ext cx="1537074" cy="17822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906161" y="3657600"/>
            <a:ext cx="1237839" cy="369332"/>
          </a:xfrm>
          <a:prstGeom prst="rect">
            <a:avLst/>
          </a:prstGeom>
        </p:spPr>
        <p:txBody>
          <a:bodyPr wrap="none">
            <a:spAutoFit/>
          </a:bodyPr>
          <a:lstStyle/>
          <a:p>
            <a:r>
              <a:rPr lang="en-US" b="1" i="1" dirty="0" err="1" smtClean="0"/>
              <a:t>Say_Hello</a:t>
            </a:r>
            <a:r>
              <a:rPr lang="en-US" dirty="0" smtClean="0"/>
              <a:t>  </a:t>
            </a:r>
          </a:p>
        </p:txBody>
      </p:sp>
      <p:sp>
        <p:nvSpPr>
          <p:cNvPr id="16" name="Oval 15"/>
          <p:cNvSpPr/>
          <p:nvPr/>
        </p:nvSpPr>
        <p:spPr>
          <a:xfrm>
            <a:off x="6172200" y="32766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endCxn id="6" idx="0"/>
          </p:cNvCxnSpPr>
          <p:nvPr/>
        </p:nvCxnSpPr>
        <p:spPr>
          <a:xfrm rot="5400000">
            <a:off x="6381750" y="971550"/>
            <a:ext cx="1219200" cy="952500"/>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791200" y="990600"/>
            <a:ext cx="1851597" cy="369332"/>
          </a:xfrm>
          <a:prstGeom prst="rect">
            <a:avLst/>
          </a:prstGeom>
        </p:spPr>
        <p:txBody>
          <a:bodyPr wrap="none">
            <a:spAutoFit/>
          </a:bodyPr>
          <a:lstStyle/>
          <a:p>
            <a:r>
              <a:rPr lang="en-US" b="1" i="1" dirty="0" err="1" smtClean="0"/>
              <a:t>Wave_Hand_Up</a:t>
            </a:r>
            <a:r>
              <a:rPr lang="en-US" b="1" i="1" dirty="0" smtClean="0"/>
              <a:t>  </a:t>
            </a:r>
          </a:p>
        </p:txBody>
      </p:sp>
      <p:cxnSp>
        <p:nvCxnSpPr>
          <p:cNvPr id="21" name="Straight Arrow Connector 20"/>
          <p:cNvCxnSpPr>
            <a:endCxn id="16" idx="0"/>
          </p:cNvCxnSpPr>
          <p:nvPr/>
        </p:nvCxnSpPr>
        <p:spPr>
          <a:xfrm rot="5400000">
            <a:off x="6241466" y="2940634"/>
            <a:ext cx="609600" cy="62332"/>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495800" y="2743200"/>
            <a:ext cx="2086212" cy="369332"/>
          </a:xfrm>
          <a:prstGeom prst="rect">
            <a:avLst/>
          </a:prstGeom>
        </p:spPr>
        <p:txBody>
          <a:bodyPr wrap="none">
            <a:spAutoFit/>
          </a:bodyPr>
          <a:lstStyle/>
          <a:p>
            <a:r>
              <a:rPr lang="en-US" b="1" i="1" dirty="0" err="1" smtClean="0"/>
              <a:t>Wave_Hand_Down</a:t>
            </a:r>
            <a:r>
              <a:rPr lang="en-US" b="1" i="1" dirty="0" smtClean="0"/>
              <a:t> </a:t>
            </a:r>
            <a:endParaRPr lang="en-US" dirty="0"/>
          </a:p>
        </p:txBody>
      </p:sp>
      <p:sp>
        <p:nvSpPr>
          <p:cNvPr id="24" name="Oval 23"/>
          <p:cNvSpPr/>
          <p:nvPr/>
        </p:nvSpPr>
        <p:spPr>
          <a:xfrm>
            <a:off x="4724400" y="5257800"/>
            <a:ext cx="685800" cy="609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p:cNvCxnSpPr>
            <a:stCxn id="16" idx="5"/>
            <a:endCxn id="8" idx="1"/>
          </p:cNvCxnSpPr>
          <p:nvPr/>
        </p:nvCxnSpPr>
        <p:spPr>
          <a:xfrm rot="16200000" flipH="1">
            <a:off x="6667500" y="3886993"/>
            <a:ext cx="940548" cy="760414"/>
          </a:xfrm>
          <a:prstGeom prst="straightConnector1">
            <a:avLst/>
          </a:pr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7010400" y="3810000"/>
            <a:ext cx="457200" cy="584775"/>
          </a:xfrm>
          <a:prstGeom prst="rect">
            <a:avLst/>
          </a:prstGeom>
          <a:noFill/>
        </p:spPr>
        <p:txBody>
          <a:bodyPr wrap="square" rtlCol="0">
            <a:spAutoFit/>
          </a:bodyPr>
          <a:lstStyle/>
          <a:p>
            <a:r>
              <a:rPr lang="en-US" sz="3200" b="1" dirty="0" smtClean="0">
                <a:effectLst>
                  <a:outerShdw blurRad="38100" dist="38100" dir="2700000" algn="tl">
                    <a:srgbClr val="000000">
                      <a:alpha val="43137"/>
                    </a:srgbClr>
                  </a:outerShdw>
                </a:effectLst>
                <a:sym typeface="Symbol"/>
              </a:rPr>
              <a:t></a:t>
            </a:r>
            <a:endParaRPr lang="en-US" sz="3200" b="1" dirty="0">
              <a:effectLst>
                <a:outerShdw blurRad="38100" dist="38100" dir="2700000" algn="tl">
                  <a:srgbClr val="000000">
                    <a:alpha val="43137"/>
                  </a:srgbClr>
                </a:outerShdw>
              </a:effectLst>
            </a:endParaRPr>
          </a:p>
        </p:txBody>
      </p:sp>
      <p:sp>
        <p:nvSpPr>
          <p:cNvPr id="29" name="Arc 28"/>
          <p:cNvSpPr/>
          <p:nvPr/>
        </p:nvSpPr>
        <p:spPr>
          <a:xfrm rot="252623" flipH="1">
            <a:off x="5093000" y="3402962"/>
            <a:ext cx="1508698" cy="3869181"/>
          </a:xfrm>
          <a:prstGeom prst="arc">
            <a:avLst>
              <a:gd name="adj1" fmla="val 15852614"/>
              <a:gd name="adj2" fmla="val 0"/>
            </a:avLst>
          </a:prstGeom>
          <a:ln w="38100">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Rectangle 29"/>
          <p:cNvSpPr/>
          <p:nvPr/>
        </p:nvSpPr>
        <p:spPr>
          <a:xfrm>
            <a:off x="5562600" y="5410200"/>
            <a:ext cx="1851597" cy="369332"/>
          </a:xfrm>
          <a:prstGeom prst="rect">
            <a:avLst/>
          </a:prstGeom>
        </p:spPr>
        <p:txBody>
          <a:bodyPr wrap="none">
            <a:spAutoFit/>
          </a:bodyPr>
          <a:lstStyle/>
          <a:p>
            <a:r>
              <a:rPr lang="en-US" b="1" i="1" dirty="0" err="1" smtClean="0"/>
              <a:t>Wave_Hand_Up</a:t>
            </a:r>
            <a:r>
              <a:rPr lang="en-US" b="1" i="1" dirty="0" smtClean="0"/>
              <a:t>  </a:t>
            </a:r>
          </a:p>
        </p:txBody>
      </p:sp>
      <p:sp>
        <p:nvSpPr>
          <p:cNvPr id="31" name="Arc 30"/>
          <p:cNvSpPr/>
          <p:nvPr/>
        </p:nvSpPr>
        <p:spPr>
          <a:xfrm flipH="1">
            <a:off x="6093649" y="7410004"/>
            <a:ext cx="518755" cy="45719"/>
          </a:xfrm>
          <a:prstGeom prst="arc">
            <a:avLst>
              <a:gd name="adj1" fmla="val 15852614"/>
              <a:gd name="adj2" fmla="val 0"/>
            </a:avLst>
          </a:prstGeom>
          <a:ln w="38100">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le 31"/>
          <p:cNvSpPr/>
          <p:nvPr/>
        </p:nvSpPr>
        <p:spPr>
          <a:xfrm>
            <a:off x="4267200" y="4191000"/>
            <a:ext cx="2086212" cy="369332"/>
          </a:xfrm>
          <a:prstGeom prst="rect">
            <a:avLst/>
          </a:prstGeom>
        </p:spPr>
        <p:txBody>
          <a:bodyPr wrap="none">
            <a:spAutoFit/>
          </a:bodyPr>
          <a:lstStyle/>
          <a:p>
            <a:r>
              <a:rPr lang="en-US" b="1" i="1" dirty="0" err="1" smtClean="0"/>
              <a:t>Wave_Hand_Down</a:t>
            </a:r>
            <a:r>
              <a:rPr lang="en-US" b="1" i="1" dirty="0" smtClean="0"/>
              <a:t> </a:t>
            </a:r>
            <a:endParaRPr lang="en-US" dirty="0"/>
          </a:p>
        </p:txBody>
      </p:sp>
      <p:sp>
        <p:nvSpPr>
          <p:cNvPr id="34" name="Freeform 33"/>
          <p:cNvSpPr/>
          <p:nvPr/>
        </p:nvSpPr>
        <p:spPr>
          <a:xfrm>
            <a:off x="5407572" y="3846786"/>
            <a:ext cx="1237593" cy="1608083"/>
          </a:xfrm>
          <a:custGeom>
            <a:avLst/>
            <a:gdLst>
              <a:gd name="connsiteX0" fmla="*/ 1182414 w 1237593"/>
              <a:gd name="connsiteY0" fmla="*/ 0 h 1608083"/>
              <a:gd name="connsiteX1" fmla="*/ 1213945 w 1237593"/>
              <a:gd name="connsiteY1" fmla="*/ 599090 h 1608083"/>
              <a:gd name="connsiteX2" fmla="*/ 1040525 w 1237593"/>
              <a:gd name="connsiteY2" fmla="*/ 930166 h 1608083"/>
              <a:gd name="connsiteX3" fmla="*/ 867104 w 1237593"/>
              <a:gd name="connsiteY3" fmla="*/ 1229711 h 1608083"/>
              <a:gd name="connsiteX4" fmla="*/ 583325 w 1237593"/>
              <a:gd name="connsiteY4" fmla="*/ 1466193 h 1608083"/>
              <a:gd name="connsiteX5" fmla="*/ 0 w 1237593"/>
              <a:gd name="connsiteY5" fmla="*/ 1608083 h 1608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37593" h="1608083">
                <a:moveTo>
                  <a:pt x="1182414" y="0"/>
                </a:moveTo>
                <a:cubicBezTo>
                  <a:pt x="1210003" y="222031"/>
                  <a:pt x="1237593" y="444062"/>
                  <a:pt x="1213945" y="599090"/>
                </a:cubicBezTo>
                <a:cubicBezTo>
                  <a:pt x="1190297" y="754118"/>
                  <a:pt x="1098332" y="825063"/>
                  <a:pt x="1040525" y="930166"/>
                </a:cubicBezTo>
                <a:cubicBezTo>
                  <a:pt x="982718" y="1035269"/>
                  <a:pt x="943304" y="1140373"/>
                  <a:pt x="867104" y="1229711"/>
                </a:cubicBezTo>
                <a:cubicBezTo>
                  <a:pt x="790904" y="1319049"/>
                  <a:pt x="727842" y="1403131"/>
                  <a:pt x="583325" y="1466193"/>
                </a:cubicBezTo>
                <a:cubicBezTo>
                  <a:pt x="438808" y="1529255"/>
                  <a:pt x="219404" y="1568669"/>
                  <a:pt x="0" y="1608083"/>
                </a:cubicBezTo>
              </a:path>
            </a:pathLst>
          </a:custGeom>
          <a:ln w="38100">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763000" cy="5105400"/>
          </a:xfrm>
        </p:spPr>
        <p:txBody>
          <a:bodyPr>
            <a:normAutofit fontScale="85000" lnSpcReduction="20000"/>
          </a:bodyPr>
          <a:lstStyle/>
          <a:p>
            <a:r>
              <a:rPr lang="en-US" dirty="0" smtClean="0"/>
              <a:t>They </a:t>
            </a:r>
            <a:r>
              <a:rPr lang="en-US" dirty="0"/>
              <a:t>are now expanded to </a:t>
            </a:r>
            <a:r>
              <a:rPr lang="en-US" u="sng" dirty="0"/>
              <a:t>event expressions</a:t>
            </a:r>
            <a:r>
              <a:rPr lang="en-US" dirty="0"/>
              <a:t> by recursively adding more deterministic and probabilistic operators on event </a:t>
            </a:r>
            <a:r>
              <a:rPr lang="en-US" dirty="0" smtClean="0"/>
              <a:t>expressions</a:t>
            </a:r>
          </a:p>
          <a:p>
            <a:endParaRPr lang="en-US" dirty="0" smtClean="0"/>
          </a:p>
          <a:p>
            <a:r>
              <a:rPr lang="en-US" dirty="0" smtClean="0"/>
              <a:t>For </a:t>
            </a:r>
            <a:r>
              <a:rPr lang="en-US" dirty="0"/>
              <a:t>instance, if we agree that the meaning of every operator in</a:t>
            </a:r>
            <a:r>
              <a:rPr lang="en-US" b="1" i="1" dirty="0"/>
              <a:t> Greeting_1 </a:t>
            </a:r>
            <a:r>
              <a:rPr lang="en-US" dirty="0"/>
              <a:t> is that it executes its first argument with probability ½ and its second argument with the same probability, each possible sequence from the infinite set of motions of </a:t>
            </a:r>
            <a:r>
              <a:rPr lang="en-US" b="1" i="1" dirty="0"/>
              <a:t>Greeting_1</a:t>
            </a:r>
            <a:r>
              <a:rPr lang="en-US" dirty="0"/>
              <a:t> will have certain probability of occurrence. </a:t>
            </a:r>
            <a:endParaRPr lang="en-US" dirty="0" smtClean="0"/>
          </a:p>
          <a:p>
            <a:endParaRPr lang="en-US" dirty="0" smtClean="0"/>
          </a:p>
          <a:p>
            <a:r>
              <a:rPr lang="en-US" dirty="0" smtClean="0"/>
              <a:t>One </a:t>
            </a:r>
            <a:r>
              <a:rPr lang="en-US" dirty="0"/>
              <a:t>can create event expressions using both deterministic and </a:t>
            </a:r>
            <a:r>
              <a:rPr lang="en-US" dirty="0" smtClean="0"/>
              <a:t>probabilistic, single-argument and two-argument  operators. </a:t>
            </a:r>
            <a:endParaRPr lang="en-US" dirty="0"/>
          </a:p>
        </p:txBody>
      </p:sp>
      <p:sp>
        <p:nvSpPr>
          <p:cNvPr id="4" name="TextBox 3"/>
          <p:cNvSpPr txBox="1"/>
          <p:nvPr/>
        </p:nvSpPr>
        <p:spPr>
          <a:xfrm>
            <a:off x="685800" y="228600"/>
            <a:ext cx="8001000" cy="769441"/>
          </a:xfrm>
          <a:prstGeom prst="rect">
            <a:avLst/>
          </a:prstGeom>
          <a:noFill/>
        </p:spPr>
        <p:txBody>
          <a:bodyPr wrap="square" rtlCol="0">
            <a:spAutoFit/>
          </a:bodyPr>
          <a:lstStyle/>
          <a:p>
            <a:pPr algn="ctr"/>
            <a:r>
              <a:rPr lang="en-US" sz="4400" b="1" dirty="0" smtClean="0">
                <a:solidFill>
                  <a:srgbClr val="00B0F0"/>
                </a:solidFill>
                <a:effectLst>
                  <a:outerShdw blurRad="38100" dist="38100" dir="2700000" algn="tl">
                    <a:srgbClr val="000000">
                      <a:alpha val="43137"/>
                    </a:srgbClr>
                  </a:outerShdw>
                </a:effectLst>
              </a:rPr>
              <a:t>Extending to Event Expressions</a:t>
            </a:r>
            <a:endParaRPr lang="en-US" sz="4400" b="1" dirty="0">
              <a:solidFill>
                <a:srgbClr val="00B0F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1788</Words>
  <Application>Microsoft Office PowerPoint</Application>
  <PresentationFormat>On-screen Show (4:3)</PresentationFormat>
  <Paragraphs>175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Theory of Event Expressions</vt:lpstr>
      <vt:lpstr>PowerPoint Presentation</vt:lpstr>
      <vt:lpstr>PowerPoint Presentation</vt:lpstr>
      <vt:lpstr>PowerPoint Presentation</vt:lpstr>
      <vt:lpstr>on-line versus off-line creation of motions</vt:lpstr>
      <vt:lpstr>PowerPoint Presentation</vt:lpstr>
      <vt:lpstr>Event Expressions to specify languages of motions and behaviors</vt:lpstr>
      <vt:lpstr>PowerPoint Presentation</vt:lpstr>
      <vt:lpstr>PowerPoint Presentation</vt:lpstr>
      <vt:lpstr>Event Expressions to specify languages of motions and behaviors</vt:lpstr>
      <vt:lpstr>PowerPoint Presentation</vt:lpstr>
      <vt:lpstr>PowerPoint Presentation</vt:lpstr>
      <vt:lpstr> Brzozowski’s derivatives</vt:lpstr>
      <vt:lpstr>Recursive Rules for PMG design</vt:lpstr>
      <vt:lpstr>Example of designing PMG from Event Expression</vt:lpstr>
      <vt:lpstr>PowerPoint Presentation</vt:lpstr>
      <vt:lpstr>Acceptor, generator and transformer</vt:lpstr>
      <vt:lpstr>PowerPoint Presentation</vt:lpstr>
    </vt:vector>
  </TitlesOfParts>
  <Company>Portland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mperkows</dc:creator>
  <cp:lastModifiedBy>mperkows</cp:lastModifiedBy>
  <cp:revision>104</cp:revision>
  <dcterms:created xsi:type="dcterms:W3CDTF">2009-10-30T19:20:00Z</dcterms:created>
  <dcterms:modified xsi:type="dcterms:W3CDTF">2012-06-02T21:17:43Z</dcterms:modified>
</cp:coreProperties>
</file>